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1186" r:id="rId10"/>
    <p:sldId id="265" r:id="rId11"/>
    <p:sldId id="266" r:id="rId12"/>
    <p:sldId id="267" r:id="rId13"/>
    <p:sldId id="1185" r:id="rId14"/>
    <p:sldId id="268" r:id="rId15"/>
    <p:sldId id="269" r:id="rId16"/>
  </p:sldIdLst>
  <p:sldSz cx="18288000" cy="10287000"/>
  <p:notesSz cx="6858000" cy="9144000"/>
  <p:embeddedFontLst>
    <p:embeddedFont>
      <p:font typeface="Arial Nova" panose="020B0504020202020204" pitchFamily="34" charset="0"/>
      <p:regular r:id="rId18"/>
      <p:bold r:id="rId19"/>
      <p:italic r:id="rId20"/>
      <p:boldItalic r:id="rId21"/>
    </p:embeddedFont>
    <p:embeddedFont>
      <p:font typeface="Arial Nova Bold" panose="020B08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DM Sans" panose="020B0604020202020204" charset="0"/>
      <p:regular r:id="rId29"/>
    </p:embeddedFont>
    <p:embeddedFont>
      <p:font typeface="DM Sans Bold" panose="020B0604020202020204" charset="0"/>
      <p:regular r:id="rId30"/>
    </p:embeddedFont>
    <p:embeddedFont>
      <p:font typeface="Inter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B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D9F66-5934-47E5-B0E1-5F4F88E0CDE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3A86F-CBB2-40DF-B74A-14DA9849C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62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ed157156c2_0_3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ed157156c2_0_3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60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5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12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png"/><Relationship Id="rId5" Type="http://schemas.openxmlformats.org/officeDocument/2006/relationships/image" Target="../media/image2.sv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47.png"/><Relationship Id="rId4" Type="http://schemas.openxmlformats.org/officeDocument/2006/relationships/image" Target="../media/image1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13" Type="http://schemas.openxmlformats.org/officeDocument/2006/relationships/image" Target="../media/image58.gif"/><Relationship Id="rId18" Type="http://schemas.openxmlformats.org/officeDocument/2006/relationships/image" Target="../media/image63.png"/><Relationship Id="rId3" Type="http://schemas.openxmlformats.org/officeDocument/2006/relationships/image" Target="../media/image48.gif"/><Relationship Id="rId7" Type="http://schemas.openxmlformats.org/officeDocument/2006/relationships/image" Target="../media/image52.gif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gif"/><Relationship Id="rId11" Type="http://schemas.openxmlformats.org/officeDocument/2006/relationships/image" Target="../media/image56.svg"/><Relationship Id="rId5" Type="http://schemas.openxmlformats.org/officeDocument/2006/relationships/image" Target="../media/image50.gif"/><Relationship Id="rId15" Type="http://schemas.openxmlformats.org/officeDocument/2006/relationships/image" Target="../media/image60.gif"/><Relationship Id="rId10" Type="http://schemas.openxmlformats.org/officeDocument/2006/relationships/image" Target="../media/image55.png"/><Relationship Id="rId4" Type="http://schemas.openxmlformats.org/officeDocument/2006/relationships/image" Target="../media/image49.gif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2.sv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4.svg"/><Relationship Id="rId21" Type="http://schemas.openxmlformats.org/officeDocument/2006/relationships/image" Target="../media/image30.svg"/><Relationship Id="rId7" Type="http://schemas.openxmlformats.org/officeDocument/2006/relationships/image" Target="../media/image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32" Type="http://schemas.openxmlformats.org/officeDocument/2006/relationships/image" Target="../media/image41.svg"/><Relationship Id="rId5" Type="http://schemas.openxmlformats.org/officeDocument/2006/relationships/image" Target="../media/image2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image" Target="../media/image15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84938"/>
            <a:ext cx="465563" cy="4717125"/>
            <a:chOff x="0" y="0"/>
            <a:chExt cx="122617" cy="1242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617" cy="1242370"/>
            </a:xfrm>
            <a:custGeom>
              <a:avLst/>
              <a:gdLst/>
              <a:ahLst/>
              <a:cxnLst/>
              <a:rect l="l" t="t" r="r" b="b"/>
              <a:pathLst>
                <a:path w="122617" h="1242370">
                  <a:moveTo>
                    <a:pt x="0" y="0"/>
                  </a:moveTo>
                  <a:lnTo>
                    <a:pt x="122617" y="0"/>
                  </a:lnTo>
                  <a:lnTo>
                    <a:pt x="122617" y="1242370"/>
                  </a:lnTo>
                  <a:lnTo>
                    <a:pt x="0" y="1242370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2617" cy="1280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58699" y="877404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6435531"/>
            <a:ext cx="3885715" cy="777939"/>
            <a:chOff x="0" y="0"/>
            <a:chExt cx="1023398" cy="2048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3398" cy="204889"/>
            </a:xfrm>
            <a:custGeom>
              <a:avLst/>
              <a:gdLst/>
              <a:ahLst/>
              <a:cxnLst/>
              <a:rect l="l" t="t" r="r" b="b"/>
              <a:pathLst>
                <a:path w="1023398" h="204889">
                  <a:moveTo>
                    <a:pt x="0" y="0"/>
                  </a:moveTo>
                  <a:lnTo>
                    <a:pt x="1023398" y="0"/>
                  </a:lnTo>
                  <a:lnTo>
                    <a:pt x="1023398" y="204889"/>
                  </a:lnTo>
                  <a:lnTo>
                    <a:pt x="0" y="204889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23398" cy="242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000962" y="8283684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6"/>
                </a:lnTo>
                <a:lnTo>
                  <a:pt x="0" y="97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20448" y="647052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6"/>
                </a:lnTo>
                <a:lnTo>
                  <a:pt x="0" y="97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5447976"/>
            <a:ext cx="9546670" cy="60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61"/>
              </a:lnSpc>
            </a:pPr>
            <a:r>
              <a:rPr lang="en-US" sz="4199" b="1" spc="209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A DENTAL CARE 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026539"/>
            <a:ext cx="9944524" cy="172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320"/>
              </a:lnSpc>
            </a:pPr>
            <a:r>
              <a:rPr lang="en-US" sz="12000" b="1" spc="-216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E-DENTIST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793099"/>
            <a:ext cx="4187399" cy="465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51"/>
              </a:lnSpc>
            </a:pPr>
            <a:r>
              <a:rPr lang="en-US" sz="3199" b="1" spc="-57" dirty="0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Abu Sadat Al Rafi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729122" y="0"/>
            <a:ext cx="4558878" cy="10287000"/>
            <a:chOff x="0" y="0"/>
            <a:chExt cx="1200692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00692" cy="2709333"/>
            </a:xfrm>
            <a:custGeom>
              <a:avLst/>
              <a:gdLst/>
              <a:ahLst/>
              <a:cxnLst/>
              <a:rect l="l" t="t" r="r" b="b"/>
              <a:pathLst>
                <a:path w="1200692" h="2709333">
                  <a:moveTo>
                    <a:pt x="0" y="0"/>
                  </a:moveTo>
                  <a:lnTo>
                    <a:pt x="1200692" y="0"/>
                  </a:lnTo>
                  <a:lnTo>
                    <a:pt x="12006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0069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535199" y="2057400"/>
            <a:ext cx="6768846" cy="8229600"/>
          </a:xfrm>
          <a:custGeom>
            <a:avLst/>
            <a:gdLst/>
            <a:ahLst/>
            <a:cxnLst/>
            <a:rect l="l" t="t" r="r" b="b"/>
            <a:pathLst>
              <a:path w="6768846" h="8229600">
                <a:moveTo>
                  <a:pt x="0" y="0"/>
                </a:moveTo>
                <a:lnTo>
                  <a:pt x="6768846" y="0"/>
                </a:lnTo>
                <a:lnTo>
                  <a:pt x="67688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420042" y="2442024"/>
            <a:ext cx="2618160" cy="5854251"/>
            <a:chOff x="0" y="0"/>
            <a:chExt cx="586649" cy="131175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6649" cy="1311758"/>
            </a:xfrm>
            <a:custGeom>
              <a:avLst/>
              <a:gdLst/>
              <a:ahLst/>
              <a:cxnLst/>
              <a:rect l="l" t="t" r="r" b="b"/>
              <a:pathLst>
                <a:path w="586649" h="1311758">
                  <a:moveTo>
                    <a:pt x="0" y="0"/>
                  </a:moveTo>
                  <a:lnTo>
                    <a:pt x="586649" y="0"/>
                  </a:lnTo>
                  <a:lnTo>
                    <a:pt x="586649" y="1311758"/>
                  </a:lnTo>
                  <a:lnTo>
                    <a:pt x="0" y="1311758"/>
                  </a:lnTo>
                  <a:close/>
                </a:path>
              </a:pathLst>
            </a:custGeom>
            <a:blipFill>
              <a:blip r:embed="rId9"/>
              <a:stretch>
                <a:fillRect l="-94512" r="-141100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028700" y="8315325"/>
            <a:ext cx="2886819" cy="34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</a:pPr>
            <a:r>
              <a:rPr lang="en-US" sz="2400" spc="-43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87635" cy="10287000"/>
            <a:chOff x="0" y="0"/>
            <a:chExt cx="12843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431" cy="2709333"/>
            </a:xfrm>
            <a:custGeom>
              <a:avLst/>
              <a:gdLst/>
              <a:ahLst/>
              <a:cxnLst/>
              <a:rect l="l" t="t" r="r" b="b"/>
              <a:pathLst>
                <a:path w="128431" h="2709333">
                  <a:moveTo>
                    <a:pt x="0" y="0"/>
                  </a:moveTo>
                  <a:lnTo>
                    <a:pt x="128431" y="0"/>
                  </a:lnTo>
                  <a:lnTo>
                    <a:pt x="1284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43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22377" y="72179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7"/>
                </a:lnTo>
                <a:lnTo>
                  <a:pt x="0" y="97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21075" y="901617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6"/>
                </a:lnTo>
                <a:lnTo>
                  <a:pt x="0" y="97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51295" y="1929923"/>
            <a:ext cx="1736705" cy="1778955"/>
          </a:xfrm>
          <a:custGeom>
            <a:avLst/>
            <a:gdLst/>
            <a:ahLst/>
            <a:cxnLst/>
            <a:rect l="l" t="t" r="r" b="b"/>
            <a:pathLst>
              <a:path w="1736705" h="1778955">
                <a:moveTo>
                  <a:pt x="0" y="0"/>
                </a:moveTo>
                <a:lnTo>
                  <a:pt x="1736705" y="0"/>
                </a:lnTo>
                <a:lnTo>
                  <a:pt x="1736705" y="1778955"/>
                </a:lnTo>
                <a:lnTo>
                  <a:pt x="0" y="1778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554193" y="3316555"/>
            <a:ext cx="2458966" cy="4967608"/>
            <a:chOff x="0" y="0"/>
            <a:chExt cx="3278621" cy="6623477"/>
          </a:xfrm>
        </p:grpSpPr>
        <p:sp>
          <p:nvSpPr>
            <p:cNvPr id="11" name="Freeform 11"/>
            <p:cNvSpPr/>
            <p:nvPr/>
          </p:nvSpPr>
          <p:spPr>
            <a:xfrm>
              <a:off x="186463" y="786576"/>
              <a:ext cx="2886968" cy="5463496"/>
            </a:xfrm>
            <a:custGeom>
              <a:avLst/>
              <a:gdLst/>
              <a:ahLst/>
              <a:cxnLst/>
              <a:rect l="l" t="t" r="r" b="b"/>
              <a:pathLst>
                <a:path w="2886968" h="5463496">
                  <a:moveTo>
                    <a:pt x="0" y="0"/>
                  </a:moveTo>
                  <a:lnTo>
                    <a:pt x="2886967" y="0"/>
                  </a:lnTo>
                  <a:lnTo>
                    <a:pt x="2886967" y="5463496"/>
                  </a:lnTo>
                  <a:lnTo>
                    <a:pt x="0" y="5463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4487" t="-19916" r="-16077" b="-16939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278621" cy="6623477"/>
            </a:xfrm>
            <a:custGeom>
              <a:avLst/>
              <a:gdLst/>
              <a:ahLst/>
              <a:cxnLst/>
              <a:rect l="l" t="t" r="r" b="b"/>
              <a:pathLst>
                <a:path w="3278621" h="6623477">
                  <a:moveTo>
                    <a:pt x="0" y="0"/>
                  </a:moveTo>
                  <a:lnTo>
                    <a:pt x="3278621" y="0"/>
                  </a:lnTo>
                  <a:lnTo>
                    <a:pt x="3278621" y="6623477"/>
                  </a:lnTo>
                  <a:lnTo>
                    <a:pt x="0" y="6623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304652" y="3316555"/>
            <a:ext cx="2458966" cy="4967608"/>
            <a:chOff x="0" y="0"/>
            <a:chExt cx="3278621" cy="6623477"/>
          </a:xfrm>
        </p:grpSpPr>
        <p:sp>
          <p:nvSpPr>
            <p:cNvPr id="14" name="Freeform 14"/>
            <p:cNvSpPr/>
            <p:nvPr/>
          </p:nvSpPr>
          <p:spPr>
            <a:xfrm>
              <a:off x="230820" y="747005"/>
              <a:ext cx="2816982" cy="5129467"/>
            </a:xfrm>
            <a:custGeom>
              <a:avLst/>
              <a:gdLst/>
              <a:ahLst/>
              <a:cxnLst/>
              <a:rect l="l" t="t" r="r" b="b"/>
              <a:pathLst>
                <a:path w="2816982" h="5129467">
                  <a:moveTo>
                    <a:pt x="0" y="0"/>
                  </a:moveTo>
                  <a:lnTo>
                    <a:pt x="2816982" y="0"/>
                  </a:lnTo>
                  <a:lnTo>
                    <a:pt x="2816982" y="5129467"/>
                  </a:lnTo>
                  <a:lnTo>
                    <a:pt x="0" y="5129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9901" t="-16188" r="-10674" b="-15704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3278621" cy="6623477"/>
            </a:xfrm>
            <a:custGeom>
              <a:avLst/>
              <a:gdLst/>
              <a:ahLst/>
              <a:cxnLst/>
              <a:rect l="l" t="t" r="r" b="b"/>
              <a:pathLst>
                <a:path w="3278621" h="6623477">
                  <a:moveTo>
                    <a:pt x="0" y="0"/>
                  </a:moveTo>
                  <a:lnTo>
                    <a:pt x="3278621" y="0"/>
                  </a:lnTo>
                  <a:lnTo>
                    <a:pt x="3278621" y="6623477"/>
                  </a:lnTo>
                  <a:lnTo>
                    <a:pt x="0" y="6623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8055335" y="3316555"/>
            <a:ext cx="2458966" cy="4967608"/>
            <a:chOff x="0" y="0"/>
            <a:chExt cx="3278621" cy="662347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78621" cy="6623477"/>
            </a:xfrm>
            <a:custGeom>
              <a:avLst/>
              <a:gdLst/>
              <a:ahLst/>
              <a:cxnLst/>
              <a:rect l="l" t="t" r="r" b="b"/>
              <a:pathLst>
                <a:path w="3278621" h="6623477">
                  <a:moveTo>
                    <a:pt x="0" y="0"/>
                  </a:moveTo>
                  <a:lnTo>
                    <a:pt x="3278621" y="0"/>
                  </a:lnTo>
                  <a:lnTo>
                    <a:pt x="3278621" y="6623477"/>
                  </a:lnTo>
                  <a:lnTo>
                    <a:pt x="0" y="6623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10539" y="696387"/>
              <a:ext cx="2857543" cy="5230702"/>
            </a:xfrm>
            <a:custGeom>
              <a:avLst/>
              <a:gdLst/>
              <a:ahLst/>
              <a:cxnLst/>
              <a:rect l="l" t="t" r="r" b="b"/>
              <a:pathLst>
                <a:path w="2857543" h="5230702">
                  <a:moveTo>
                    <a:pt x="0" y="0"/>
                  </a:moveTo>
                  <a:lnTo>
                    <a:pt x="2857543" y="0"/>
                  </a:lnTo>
                  <a:lnTo>
                    <a:pt x="2857543" y="5230703"/>
                  </a:lnTo>
                  <a:lnTo>
                    <a:pt x="0" y="5230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2168" t="-17309" r="-10581" b="-15896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709563" y="2095500"/>
            <a:ext cx="1059508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0"/>
              </a:lnSpc>
            </a:pPr>
            <a:r>
              <a:rPr lang="en-US" sz="5000" b="1" spc="-25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Monitor oral health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9563" y="3031334"/>
            <a:ext cx="5819322" cy="195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Primary oral health check-ups</a:t>
            </a:r>
          </a:p>
          <a:p>
            <a:pPr marL="582930" lvl="1" indent="-291465" algn="just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 oral health condition</a:t>
            </a:r>
          </a:p>
          <a:p>
            <a:pPr marL="582930" lvl="1" indent="-291465" algn="just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 oral risk factors</a:t>
            </a:r>
          </a:p>
          <a:p>
            <a:pPr marL="582930" lvl="1" indent="-291465" algn="just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Notify for regular check-ups</a:t>
            </a:r>
          </a:p>
          <a:p>
            <a:pPr algn="just">
              <a:lnSpc>
                <a:spcPts val="3131"/>
              </a:lnSpc>
            </a:pPr>
            <a:endParaRPr lang="en-US" sz="2700" b="1">
              <a:solidFill>
                <a:srgbClr val="323B6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09563" y="7059359"/>
            <a:ext cx="5819322" cy="195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Primary oral health check-ups</a:t>
            </a:r>
          </a:p>
          <a:p>
            <a:pPr marL="582930" lvl="1" indent="-291465" algn="just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 oral health condition</a:t>
            </a:r>
          </a:p>
          <a:p>
            <a:pPr marL="582930" lvl="1" indent="-291465" algn="just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 oral risk factors</a:t>
            </a:r>
          </a:p>
          <a:p>
            <a:pPr marL="582930" lvl="1" indent="-291465" algn="just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Notify for regular check-ups</a:t>
            </a:r>
          </a:p>
          <a:p>
            <a:pPr algn="just">
              <a:lnSpc>
                <a:spcPts val="3131"/>
              </a:lnSpc>
            </a:pPr>
            <a:endParaRPr lang="en-US" sz="2700" b="1">
              <a:solidFill>
                <a:srgbClr val="323B6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9563" y="6140537"/>
            <a:ext cx="520673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spc="95">
                <a:solidFill>
                  <a:srgbClr val="323B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Module can be implied on: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0472891" y="5800359"/>
            <a:ext cx="831762" cy="0"/>
          </a:xfrm>
          <a:prstGeom prst="line">
            <a:avLst/>
          </a:prstGeom>
          <a:ln w="152400" cap="flat">
            <a:solidFill>
              <a:srgbClr val="323B6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>
            <a:off x="13763618" y="5876559"/>
            <a:ext cx="831762" cy="0"/>
          </a:xfrm>
          <a:prstGeom prst="line">
            <a:avLst/>
          </a:prstGeom>
          <a:ln w="152400" cap="flat">
            <a:solidFill>
              <a:srgbClr val="323B6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87635" cy="10287000"/>
            <a:chOff x="0" y="0"/>
            <a:chExt cx="12843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431" cy="2709333"/>
            </a:xfrm>
            <a:custGeom>
              <a:avLst/>
              <a:gdLst/>
              <a:ahLst/>
              <a:cxnLst/>
              <a:rect l="l" t="t" r="r" b="b"/>
              <a:pathLst>
                <a:path w="128431" h="2709333">
                  <a:moveTo>
                    <a:pt x="0" y="0"/>
                  </a:moveTo>
                  <a:lnTo>
                    <a:pt x="128431" y="0"/>
                  </a:lnTo>
                  <a:lnTo>
                    <a:pt x="1284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43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22377" y="72179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7"/>
                </a:lnTo>
                <a:lnTo>
                  <a:pt x="0" y="97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21075" y="901617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6"/>
                </a:lnTo>
                <a:lnTo>
                  <a:pt x="0" y="97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51295" y="1929923"/>
            <a:ext cx="1736705" cy="1778955"/>
          </a:xfrm>
          <a:custGeom>
            <a:avLst/>
            <a:gdLst/>
            <a:ahLst/>
            <a:cxnLst/>
            <a:rect l="l" t="t" r="r" b="b"/>
            <a:pathLst>
              <a:path w="1736705" h="1778955">
                <a:moveTo>
                  <a:pt x="0" y="0"/>
                </a:moveTo>
                <a:lnTo>
                  <a:pt x="1736705" y="0"/>
                </a:lnTo>
                <a:lnTo>
                  <a:pt x="1736705" y="1778955"/>
                </a:lnTo>
                <a:lnTo>
                  <a:pt x="0" y="1778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458516" y="3579491"/>
            <a:ext cx="802410" cy="80241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FD3C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58516" y="5291973"/>
            <a:ext cx="802410" cy="80241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DEA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58516" y="7004455"/>
            <a:ext cx="802410" cy="8024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5A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58516" y="8716937"/>
            <a:ext cx="802410" cy="8024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8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0120606" y="3980696"/>
            <a:ext cx="1150490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23" name="AutoShape 23"/>
          <p:cNvSpPr/>
          <p:nvPr/>
        </p:nvSpPr>
        <p:spPr>
          <a:xfrm>
            <a:off x="10120606" y="9097128"/>
            <a:ext cx="1184113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24" name="AutoShape 24"/>
          <p:cNvSpPr/>
          <p:nvPr/>
        </p:nvSpPr>
        <p:spPr>
          <a:xfrm>
            <a:off x="6862305" y="6528404"/>
            <a:ext cx="3798135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-5400000">
            <a:off x="7525569" y="6528404"/>
            <a:ext cx="5179475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0721068" y="5672163"/>
            <a:ext cx="592057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27" name="AutoShape 27"/>
          <p:cNvSpPr/>
          <p:nvPr/>
        </p:nvSpPr>
        <p:spPr>
          <a:xfrm>
            <a:off x="10721068" y="7384646"/>
            <a:ext cx="592057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28" name="AutoShape 28"/>
          <p:cNvSpPr/>
          <p:nvPr/>
        </p:nvSpPr>
        <p:spPr>
          <a:xfrm rot="-5400000">
            <a:off x="9772364" y="6528404"/>
            <a:ext cx="1754511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5263169" y="3579491"/>
            <a:ext cx="802410" cy="80241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82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263169" y="5291973"/>
            <a:ext cx="802410" cy="80241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5A4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263169" y="7004455"/>
            <a:ext cx="802410" cy="80241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DEAC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263169" y="8716937"/>
            <a:ext cx="802410" cy="80241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FD3C1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1" name="AutoShape 41"/>
          <p:cNvSpPr/>
          <p:nvPr/>
        </p:nvSpPr>
        <p:spPr>
          <a:xfrm>
            <a:off x="6207205" y="3980696"/>
            <a:ext cx="1150490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6207205" y="9097128"/>
            <a:ext cx="1184113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-5400000">
            <a:off x="4788973" y="6528404"/>
            <a:ext cx="5179475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6207205" y="5672163"/>
            <a:ext cx="592057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6207205" y="7384646"/>
            <a:ext cx="592057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 rot="-5400000">
            <a:off x="5985050" y="6528404"/>
            <a:ext cx="1754511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47" name="Group 47"/>
          <p:cNvGrpSpPr/>
          <p:nvPr/>
        </p:nvGrpSpPr>
        <p:grpSpPr>
          <a:xfrm>
            <a:off x="7879455" y="5681866"/>
            <a:ext cx="1735106" cy="1735106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2515056" y="3730491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Oral Monitoring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515056" y="8904144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Medication Reminder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515056" y="5497050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Appointment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515056" y="7155455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E-prescription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583700" y="3720966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05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583700" y="5433448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06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583700" y="7145930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07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583700" y="8858412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08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602294" y="3805582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Registration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02294" y="8943028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Symtom checkers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602294" y="5476035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Upload Document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602294" y="7230546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Self Checkup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388353" y="3720966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388353" y="5433448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388353" y="7145930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03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388353" y="8858412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04</a:t>
            </a:r>
          </a:p>
        </p:txBody>
      </p:sp>
      <p:sp>
        <p:nvSpPr>
          <p:cNvPr id="66" name="Freeform 66"/>
          <p:cNvSpPr/>
          <p:nvPr/>
        </p:nvSpPr>
        <p:spPr>
          <a:xfrm>
            <a:off x="8289030" y="5973413"/>
            <a:ext cx="1016651" cy="1152013"/>
          </a:xfrm>
          <a:custGeom>
            <a:avLst/>
            <a:gdLst/>
            <a:ahLst/>
            <a:cxnLst/>
            <a:rect l="l" t="t" r="r" b="b"/>
            <a:pathLst>
              <a:path w="1016651" h="1152013">
                <a:moveTo>
                  <a:pt x="0" y="0"/>
                </a:moveTo>
                <a:lnTo>
                  <a:pt x="1016651" y="0"/>
                </a:lnTo>
                <a:lnTo>
                  <a:pt x="1016651" y="1152012"/>
                </a:lnTo>
                <a:lnTo>
                  <a:pt x="0" y="1152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67" name="TextBox 67"/>
          <p:cNvSpPr txBox="1"/>
          <p:nvPr/>
        </p:nvSpPr>
        <p:spPr>
          <a:xfrm>
            <a:off x="709563" y="2095500"/>
            <a:ext cx="1076717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0"/>
              </a:lnSpc>
            </a:pPr>
            <a:r>
              <a:rPr lang="en-US" sz="5000" b="1" spc="-250" dirty="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Case Diagram:  Patient Preview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87635" cy="10287000"/>
            <a:chOff x="0" y="0"/>
            <a:chExt cx="12843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431" cy="2709333"/>
            </a:xfrm>
            <a:custGeom>
              <a:avLst/>
              <a:gdLst/>
              <a:ahLst/>
              <a:cxnLst/>
              <a:rect l="l" t="t" r="r" b="b"/>
              <a:pathLst>
                <a:path w="128431" h="2709333">
                  <a:moveTo>
                    <a:pt x="0" y="0"/>
                  </a:moveTo>
                  <a:lnTo>
                    <a:pt x="128431" y="0"/>
                  </a:lnTo>
                  <a:lnTo>
                    <a:pt x="1284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43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22377" y="72179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7"/>
                </a:lnTo>
                <a:lnTo>
                  <a:pt x="0" y="97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21075" y="901617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6"/>
                </a:lnTo>
                <a:lnTo>
                  <a:pt x="0" y="97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51295" y="1929923"/>
            <a:ext cx="1736705" cy="1778955"/>
          </a:xfrm>
          <a:custGeom>
            <a:avLst/>
            <a:gdLst/>
            <a:ahLst/>
            <a:cxnLst/>
            <a:rect l="l" t="t" r="r" b="b"/>
            <a:pathLst>
              <a:path w="1736705" h="1778955">
                <a:moveTo>
                  <a:pt x="0" y="0"/>
                </a:moveTo>
                <a:lnTo>
                  <a:pt x="1736705" y="0"/>
                </a:lnTo>
                <a:lnTo>
                  <a:pt x="1736705" y="1778955"/>
                </a:lnTo>
                <a:lnTo>
                  <a:pt x="0" y="1778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458516" y="3579491"/>
            <a:ext cx="802410" cy="80241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FD3C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58516" y="5291973"/>
            <a:ext cx="802410" cy="80241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DEA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58516" y="7004455"/>
            <a:ext cx="802410" cy="8024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5A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58516" y="8716937"/>
            <a:ext cx="802410" cy="8024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8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0120606" y="3980696"/>
            <a:ext cx="1150490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23" name="AutoShape 23"/>
          <p:cNvSpPr/>
          <p:nvPr/>
        </p:nvSpPr>
        <p:spPr>
          <a:xfrm>
            <a:off x="10120606" y="9097128"/>
            <a:ext cx="1184113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24" name="AutoShape 24"/>
          <p:cNvSpPr/>
          <p:nvPr/>
        </p:nvSpPr>
        <p:spPr>
          <a:xfrm>
            <a:off x="6862305" y="6528404"/>
            <a:ext cx="3798135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-5400000">
            <a:off x="7525569" y="6528404"/>
            <a:ext cx="5179475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0721068" y="5672163"/>
            <a:ext cx="592057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27" name="AutoShape 27"/>
          <p:cNvSpPr/>
          <p:nvPr/>
        </p:nvSpPr>
        <p:spPr>
          <a:xfrm>
            <a:off x="10721068" y="7384646"/>
            <a:ext cx="592057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28" name="AutoShape 28"/>
          <p:cNvSpPr/>
          <p:nvPr/>
        </p:nvSpPr>
        <p:spPr>
          <a:xfrm rot="-5400000">
            <a:off x="9772364" y="6528404"/>
            <a:ext cx="1754511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5263169" y="3579491"/>
            <a:ext cx="802410" cy="80241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82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263169" y="5291973"/>
            <a:ext cx="802410" cy="80241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5A4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263169" y="7004455"/>
            <a:ext cx="802410" cy="80241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DEAC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263169" y="8716937"/>
            <a:ext cx="802410" cy="80241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FD3C1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1" name="AutoShape 41"/>
          <p:cNvSpPr/>
          <p:nvPr/>
        </p:nvSpPr>
        <p:spPr>
          <a:xfrm>
            <a:off x="6207205" y="3980696"/>
            <a:ext cx="1150490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6207205" y="9097128"/>
            <a:ext cx="1184113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-5400000">
            <a:off x="4788973" y="6528404"/>
            <a:ext cx="5179475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6207205" y="5672163"/>
            <a:ext cx="592057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6207205" y="7384646"/>
            <a:ext cx="592057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 rot="-5400000">
            <a:off x="5985050" y="6528404"/>
            <a:ext cx="1754511" cy="0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47" name="Group 47"/>
          <p:cNvGrpSpPr/>
          <p:nvPr/>
        </p:nvGrpSpPr>
        <p:grpSpPr>
          <a:xfrm>
            <a:off x="7879455" y="5681866"/>
            <a:ext cx="1735106" cy="1735106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831" tIns="44831" rIns="44831" bIns="4483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8178810" y="5830192"/>
            <a:ext cx="1241171" cy="1336389"/>
          </a:xfrm>
          <a:custGeom>
            <a:avLst/>
            <a:gdLst/>
            <a:ahLst/>
            <a:cxnLst/>
            <a:rect l="l" t="t" r="r" b="b"/>
            <a:pathLst>
              <a:path w="1241171" h="1336389">
                <a:moveTo>
                  <a:pt x="0" y="0"/>
                </a:moveTo>
                <a:lnTo>
                  <a:pt x="1241171" y="0"/>
                </a:lnTo>
                <a:lnTo>
                  <a:pt x="1241171" y="1336388"/>
                </a:lnTo>
                <a:lnTo>
                  <a:pt x="0" y="1336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12515056" y="3730491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Upload Documents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515056" y="8678837"/>
            <a:ext cx="3408014" cy="72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Appointments  Reminder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515056" y="7194941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 E-prescription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583700" y="3720966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05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583700" y="5433448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06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583700" y="7145930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07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583700" y="8858412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08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602294" y="3805582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Registration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02294" y="8943028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Appointment List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602294" y="5476035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602294" y="7230546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Patient Oral History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388353" y="3720966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388353" y="5433448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388353" y="7145930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03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388353" y="8858412"/>
            <a:ext cx="552043" cy="47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3" spc="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04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09563" y="2095500"/>
            <a:ext cx="1076717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0"/>
              </a:lnSpc>
            </a:pPr>
            <a:r>
              <a:rPr lang="en-US" sz="5000" b="1" spc="-250" dirty="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Case Diagram:  Doctor Preview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2515056" y="5485738"/>
            <a:ext cx="3408014" cy="35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7" b="1" spc="67">
                <a:solidFill>
                  <a:srgbClr val="3C56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Configuration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2AD06D1F-FBFD-4F4F-90D9-BFAAB06A3DEE}"/>
              </a:ext>
            </a:extLst>
          </p:cNvPr>
          <p:cNvSpPr/>
          <p:nvPr/>
        </p:nvSpPr>
        <p:spPr>
          <a:xfrm rot="10800000">
            <a:off x="8813155" y="6775174"/>
            <a:ext cx="1403165" cy="101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83EBA4A-7DEC-446E-8928-56BC19B87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16501" y="5869466"/>
            <a:ext cx="1876169" cy="187616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ED88EB1-1279-482D-BC6F-40FF79A5A482}"/>
              </a:ext>
            </a:extLst>
          </p:cNvPr>
          <p:cNvSpPr/>
          <p:nvPr/>
        </p:nvSpPr>
        <p:spPr>
          <a:xfrm>
            <a:off x="8539562" y="5900868"/>
            <a:ext cx="2192169" cy="1851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D8CB7-8CCE-4AF6-A1D1-89A7F37339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3" y="1421327"/>
            <a:ext cx="1920177" cy="1920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24C393-60B3-41C7-B67F-14F7005C2A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377" y="1664055"/>
            <a:ext cx="1851105" cy="18511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E36008-5B3C-4FF0-9548-3247E1F5C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96" y="1664055"/>
            <a:ext cx="1851105" cy="18511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7B26FF-0AB4-4D28-AB19-4D39DC3420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142" y="5598859"/>
            <a:ext cx="2316291" cy="2316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73527-D264-4299-8811-C74AD07B3A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52" y="1565611"/>
            <a:ext cx="1775894" cy="1775894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4E3111BF-97D6-4453-8528-3BA749F27FC5}"/>
              </a:ext>
            </a:extLst>
          </p:cNvPr>
          <p:cNvSpPr/>
          <p:nvPr/>
        </p:nvSpPr>
        <p:spPr>
          <a:xfrm>
            <a:off x="4648701" y="2402868"/>
            <a:ext cx="440409" cy="133185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1370EF-8E31-4A73-A760-A17F505E776F}"/>
              </a:ext>
            </a:extLst>
          </p:cNvPr>
          <p:cNvSpPr/>
          <p:nvPr/>
        </p:nvSpPr>
        <p:spPr>
          <a:xfrm rot="10800000">
            <a:off x="13866625" y="6682388"/>
            <a:ext cx="1464599" cy="137732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2F7862-22C6-461C-889D-95CEB2DCF95F}"/>
              </a:ext>
            </a:extLst>
          </p:cNvPr>
          <p:cNvSpPr/>
          <p:nvPr/>
        </p:nvSpPr>
        <p:spPr>
          <a:xfrm>
            <a:off x="606248" y="616980"/>
            <a:ext cx="17332125" cy="868050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5550"/>
              </a:lnSpc>
            </a:pPr>
            <a:endParaRPr lang="en-US" sz="2800" b="1" spc="-250" dirty="0">
              <a:solidFill>
                <a:srgbClr val="323B6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4F09DA-4402-4B78-A18D-DE2919D398D5}"/>
              </a:ext>
            </a:extLst>
          </p:cNvPr>
          <p:cNvSpPr txBox="1"/>
          <p:nvPr/>
        </p:nvSpPr>
        <p:spPr>
          <a:xfrm>
            <a:off x="1143001" y="3515161"/>
            <a:ext cx="33590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/>
              <a:t>User opens the </a:t>
            </a:r>
            <a:r>
              <a:rPr lang="en-US" sz="1650" b="1" dirty="0"/>
              <a:t>E-Dentist</a:t>
            </a:r>
            <a:r>
              <a:rPr lang="en-US" sz="1650" dirty="0"/>
              <a:t> app for Dental consultation with a Doctor 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83DB5D-AD87-480A-9B7E-F28406F98A5A}"/>
              </a:ext>
            </a:extLst>
          </p:cNvPr>
          <p:cNvSpPr txBox="1"/>
          <p:nvPr/>
        </p:nvSpPr>
        <p:spPr>
          <a:xfrm>
            <a:off x="5697283" y="3515160"/>
            <a:ext cx="33590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/>
              <a:t>User is searching for a doctor to take Dental Service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957425-8A9D-414F-A3F3-FDC84CB09129}"/>
              </a:ext>
            </a:extLst>
          </p:cNvPr>
          <p:cNvSpPr txBox="1"/>
          <p:nvPr/>
        </p:nvSpPr>
        <p:spPr>
          <a:xfrm>
            <a:off x="10677689" y="3515160"/>
            <a:ext cx="3359063" cy="6001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50" dirty="0"/>
              <a:t>User places an appointment to consult a doctor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B7DFB0-91A8-4B9F-A11A-E1A23F185FE2}"/>
              </a:ext>
            </a:extLst>
          </p:cNvPr>
          <p:cNvSpPr txBox="1"/>
          <p:nvPr/>
        </p:nvSpPr>
        <p:spPr>
          <a:xfrm>
            <a:off x="14890401" y="6151088"/>
            <a:ext cx="25629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/>
              <a:t>The Doctor was notify from the APP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8B28FB-0368-4B37-A6ED-DDF762B130BA}"/>
              </a:ext>
            </a:extLst>
          </p:cNvPr>
          <p:cNvSpPr txBox="1"/>
          <p:nvPr/>
        </p:nvSpPr>
        <p:spPr>
          <a:xfrm>
            <a:off x="733340" y="7677381"/>
            <a:ext cx="33590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/>
              <a:t>User successfully delivered the service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C12958-6B46-4FAD-9CF5-F492F8B19487}"/>
              </a:ext>
            </a:extLst>
          </p:cNvPr>
          <p:cNvGrpSpPr/>
          <p:nvPr/>
        </p:nvGrpSpPr>
        <p:grpSpPr>
          <a:xfrm>
            <a:off x="5018940" y="1742717"/>
            <a:ext cx="1103344" cy="1586673"/>
            <a:chOff x="1062747" y="567945"/>
            <a:chExt cx="3245415" cy="531730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3B1C88E-7571-4633-8AA1-143AE06E5B36}"/>
                </a:ext>
              </a:extLst>
            </p:cNvPr>
            <p:cNvGrpSpPr/>
            <p:nvPr/>
          </p:nvGrpSpPr>
          <p:grpSpPr>
            <a:xfrm>
              <a:off x="1062747" y="567945"/>
              <a:ext cx="2677163" cy="5317305"/>
              <a:chOff x="1062747" y="567945"/>
              <a:chExt cx="2677163" cy="5317305"/>
            </a:xfrm>
            <a:scene3d>
              <a:camera prst="isometricRightUp"/>
              <a:lightRig rig="threePt" dir="t"/>
            </a:scene3d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D27754B-7FF9-4DCB-8751-3341BEB2D79D}"/>
                  </a:ext>
                </a:extLst>
              </p:cNvPr>
              <p:cNvGrpSpPr/>
              <p:nvPr/>
            </p:nvGrpSpPr>
            <p:grpSpPr>
              <a:xfrm>
                <a:off x="3156159" y="764906"/>
                <a:ext cx="399503" cy="91000"/>
                <a:chOff x="3156159" y="764906"/>
                <a:chExt cx="399503" cy="91000"/>
              </a:xfrm>
            </p:grpSpPr>
            <p:grpSp>
              <p:nvGrpSpPr>
                <p:cNvPr id="73" name="Google Shape;299;p17">
                  <a:extLst>
                    <a:ext uri="{FF2B5EF4-FFF2-40B4-BE49-F238E27FC236}">
                      <a16:creationId xmlns:a16="http://schemas.microsoft.com/office/drawing/2014/main" id="{3B49E786-C121-4200-A08C-C99457501F41}"/>
                    </a:ext>
                  </a:extLst>
                </p:cNvPr>
                <p:cNvGrpSpPr/>
                <p:nvPr/>
              </p:nvGrpSpPr>
              <p:grpSpPr>
                <a:xfrm>
                  <a:off x="3156159" y="764906"/>
                  <a:ext cx="125309" cy="83558"/>
                  <a:chOff x="2623336" y="1123601"/>
                  <a:chExt cx="86755" cy="57850"/>
                </a:xfrm>
              </p:grpSpPr>
              <p:sp>
                <p:nvSpPr>
                  <p:cNvPr id="78" name="Google Shape;300;p17">
                    <a:extLst>
                      <a:ext uri="{FF2B5EF4-FFF2-40B4-BE49-F238E27FC236}">
                        <a16:creationId xmlns:a16="http://schemas.microsoft.com/office/drawing/2014/main" id="{38DE165E-C96B-4111-91B9-1E3CF6BB95B5}"/>
                      </a:ext>
                    </a:extLst>
                  </p:cNvPr>
                  <p:cNvSpPr/>
                  <p:nvPr/>
                </p:nvSpPr>
                <p:spPr>
                  <a:xfrm>
                    <a:off x="2623336" y="1157195"/>
                    <a:ext cx="14024" cy="24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" h="652" extrusionOk="0">
                        <a:moveTo>
                          <a:pt x="1" y="0"/>
                        </a:moveTo>
                        <a:lnTo>
                          <a:pt x="1" y="652"/>
                        </a:lnTo>
                        <a:lnTo>
                          <a:pt x="377" y="652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  <p:sp>
                <p:nvSpPr>
                  <p:cNvPr id="79" name="Google Shape;301;p17">
                    <a:extLst>
                      <a:ext uri="{FF2B5EF4-FFF2-40B4-BE49-F238E27FC236}">
                        <a16:creationId xmlns:a16="http://schemas.microsoft.com/office/drawing/2014/main" id="{E509E69F-4FC8-4121-9404-C226591390AD}"/>
                      </a:ext>
                    </a:extLst>
                  </p:cNvPr>
                  <p:cNvSpPr/>
                  <p:nvPr/>
                </p:nvSpPr>
                <p:spPr>
                  <a:xfrm>
                    <a:off x="2647592" y="1145997"/>
                    <a:ext cx="14024" cy="354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" h="953" extrusionOk="0">
                        <a:moveTo>
                          <a:pt x="0" y="0"/>
                        </a:moveTo>
                        <a:lnTo>
                          <a:pt x="0" y="953"/>
                        </a:lnTo>
                        <a:lnTo>
                          <a:pt x="376" y="953"/>
                        </a:lnTo>
                        <a:lnTo>
                          <a:pt x="376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  <p:sp>
                <p:nvSpPr>
                  <p:cNvPr id="80" name="Google Shape;302;p17">
                    <a:extLst>
                      <a:ext uri="{FF2B5EF4-FFF2-40B4-BE49-F238E27FC236}">
                        <a16:creationId xmlns:a16="http://schemas.microsoft.com/office/drawing/2014/main" id="{5AED3621-DA95-4D9F-AFDE-CC18E7C449DB}"/>
                      </a:ext>
                    </a:extLst>
                  </p:cNvPr>
                  <p:cNvSpPr/>
                  <p:nvPr/>
                </p:nvSpPr>
                <p:spPr>
                  <a:xfrm>
                    <a:off x="2671811" y="1134799"/>
                    <a:ext cx="14024" cy="46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" h="1254" extrusionOk="0">
                        <a:moveTo>
                          <a:pt x="1" y="1"/>
                        </a:moveTo>
                        <a:lnTo>
                          <a:pt x="1" y="1254"/>
                        </a:lnTo>
                        <a:lnTo>
                          <a:pt x="377" y="1254"/>
                        </a:lnTo>
                        <a:lnTo>
                          <a:pt x="377" y="1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  <p:sp>
                <p:nvSpPr>
                  <p:cNvPr id="81" name="Google Shape;303;p17">
                    <a:extLst>
                      <a:ext uri="{FF2B5EF4-FFF2-40B4-BE49-F238E27FC236}">
                        <a16:creationId xmlns:a16="http://schemas.microsoft.com/office/drawing/2014/main" id="{549BE9AA-94CB-490C-97FC-ED081D5B16C0}"/>
                      </a:ext>
                    </a:extLst>
                  </p:cNvPr>
                  <p:cNvSpPr/>
                  <p:nvPr/>
                </p:nvSpPr>
                <p:spPr>
                  <a:xfrm>
                    <a:off x="2696067" y="1123601"/>
                    <a:ext cx="14024" cy="5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" h="1555" extrusionOk="0">
                        <a:moveTo>
                          <a:pt x="1" y="1"/>
                        </a:moveTo>
                        <a:lnTo>
                          <a:pt x="1" y="1555"/>
                        </a:lnTo>
                        <a:lnTo>
                          <a:pt x="376" y="1555"/>
                        </a:lnTo>
                        <a:lnTo>
                          <a:pt x="376" y="1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</p:grpSp>
            <p:grpSp>
              <p:nvGrpSpPr>
                <p:cNvPr id="74" name="Google Shape;304;p17">
                  <a:extLst>
                    <a:ext uri="{FF2B5EF4-FFF2-40B4-BE49-F238E27FC236}">
                      <a16:creationId xmlns:a16="http://schemas.microsoft.com/office/drawing/2014/main" id="{73E0114F-D1E2-4DD6-9712-37A1670239B1}"/>
                    </a:ext>
                  </a:extLst>
                </p:cNvPr>
                <p:cNvGrpSpPr/>
                <p:nvPr/>
              </p:nvGrpSpPr>
              <p:grpSpPr>
                <a:xfrm>
                  <a:off x="3407461" y="789812"/>
                  <a:ext cx="148201" cy="66094"/>
                  <a:chOff x="2761320" y="1139449"/>
                  <a:chExt cx="102604" cy="45759"/>
                </a:xfrm>
              </p:grpSpPr>
              <p:sp>
                <p:nvSpPr>
                  <p:cNvPr id="75" name="Google Shape;305;p17">
                    <a:extLst>
                      <a:ext uri="{FF2B5EF4-FFF2-40B4-BE49-F238E27FC236}">
                        <a16:creationId xmlns:a16="http://schemas.microsoft.com/office/drawing/2014/main" id="{C36FCCB6-C545-495A-8445-AB16EF519C45}"/>
                      </a:ext>
                    </a:extLst>
                  </p:cNvPr>
                  <p:cNvSpPr/>
                  <p:nvPr/>
                </p:nvSpPr>
                <p:spPr>
                  <a:xfrm>
                    <a:off x="2765078" y="1143207"/>
                    <a:ext cx="40102" cy="38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8" h="1028" extrusionOk="0">
                        <a:moveTo>
                          <a:pt x="0" y="0"/>
                        </a:moveTo>
                        <a:lnTo>
                          <a:pt x="0" y="1028"/>
                        </a:lnTo>
                        <a:lnTo>
                          <a:pt x="1078" y="1028"/>
                        </a:lnTo>
                        <a:lnTo>
                          <a:pt x="1078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  <p:sp>
                <p:nvSpPr>
                  <p:cNvPr id="76" name="Google Shape;306;p17">
                    <a:extLst>
                      <a:ext uri="{FF2B5EF4-FFF2-40B4-BE49-F238E27FC236}">
                        <a16:creationId xmlns:a16="http://schemas.microsoft.com/office/drawing/2014/main" id="{F9874BE6-BF87-46A1-B9AB-595CD92FDFA7}"/>
                      </a:ext>
                    </a:extLst>
                  </p:cNvPr>
                  <p:cNvSpPr/>
                  <p:nvPr/>
                </p:nvSpPr>
                <p:spPr>
                  <a:xfrm>
                    <a:off x="2761320" y="1139449"/>
                    <a:ext cx="95158" cy="45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8" h="1230" extrusionOk="0">
                        <a:moveTo>
                          <a:pt x="2357" y="201"/>
                        </a:moveTo>
                        <a:lnTo>
                          <a:pt x="2357" y="1029"/>
                        </a:lnTo>
                        <a:lnTo>
                          <a:pt x="201" y="1029"/>
                        </a:lnTo>
                        <a:lnTo>
                          <a:pt x="201" y="201"/>
                        </a:lnTo>
                        <a:close/>
                        <a:moveTo>
                          <a:pt x="1" y="1"/>
                        </a:moveTo>
                        <a:lnTo>
                          <a:pt x="1" y="1229"/>
                        </a:lnTo>
                        <a:lnTo>
                          <a:pt x="2557" y="1229"/>
                        </a:lnTo>
                        <a:lnTo>
                          <a:pt x="2557" y="1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  <p:sp>
                <p:nvSpPr>
                  <p:cNvPr id="77" name="Google Shape;307;p17">
                    <a:extLst>
                      <a:ext uri="{FF2B5EF4-FFF2-40B4-BE49-F238E27FC236}">
                        <a16:creationId xmlns:a16="http://schemas.microsoft.com/office/drawing/2014/main" id="{56E994EB-D265-4BE8-9330-825D013EB17D}"/>
                      </a:ext>
                    </a:extLst>
                  </p:cNvPr>
                  <p:cNvSpPr/>
                  <p:nvPr/>
                </p:nvSpPr>
                <p:spPr>
                  <a:xfrm>
                    <a:off x="2852727" y="1150647"/>
                    <a:ext cx="11197" cy="23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" h="628" extrusionOk="0">
                        <a:moveTo>
                          <a:pt x="0" y="1"/>
                        </a:moveTo>
                        <a:lnTo>
                          <a:pt x="0" y="627"/>
                        </a:lnTo>
                        <a:lnTo>
                          <a:pt x="301" y="627"/>
                        </a:lnTo>
                        <a:lnTo>
                          <a:pt x="301" y="1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</p:grpSp>
          </p:grpSp>
          <p:sp>
            <p:nvSpPr>
              <p:cNvPr id="72" name="Graphic 1">
                <a:extLst>
                  <a:ext uri="{FF2B5EF4-FFF2-40B4-BE49-F238E27FC236}">
                    <a16:creationId xmlns:a16="http://schemas.microsoft.com/office/drawing/2014/main" id="{99CE7FF6-BCB0-4173-AF2F-5B8ED4E84622}"/>
                  </a:ext>
                </a:extLst>
              </p:cNvPr>
              <p:cNvSpPr/>
              <p:nvPr/>
            </p:nvSpPr>
            <p:spPr>
              <a:xfrm>
                <a:off x="1062747" y="567945"/>
                <a:ext cx="2677163" cy="5317305"/>
              </a:xfrm>
              <a:custGeom>
                <a:avLst/>
                <a:gdLst>
                  <a:gd name="connsiteX0" fmla="*/ 0 w 2677163"/>
                  <a:gd name="connsiteY0" fmla="*/ 4983996 h 5317305"/>
                  <a:gd name="connsiteX1" fmla="*/ 0 w 2677163"/>
                  <a:gd name="connsiteY1" fmla="*/ 333563 h 5317305"/>
                  <a:gd name="connsiteX2" fmla="*/ 5764 w 2677163"/>
                  <a:gd name="connsiteY2" fmla="*/ 319345 h 5317305"/>
                  <a:gd name="connsiteX3" fmla="*/ 392083 w 2677163"/>
                  <a:gd name="connsiteY3" fmla="*/ 529 h 5317305"/>
                  <a:gd name="connsiteX4" fmla="*/ 2283715 w 2677163"/>
                  <a:gd name="connsiteY4" fmla="*/ 529 h 5317305"/>
                  <a:gd name="connsiteX5" fmla="*/ 2677079 w 2677163"/>
                  <a:gd name="connsiteY5" fmla="*/ 395303 h 5317305"/>
                  <a:gd name="connsiteX6" fmla="*/ 2676951 w 2677163"/>
                  <a:gd name="connsiteY6" fmla="*/ 4921359 h 5317305"/>
                  <a:gd name="connsiteX7" fmla="*/ 2673108 w 2677163"/>
                  <a:gd name="connsiteY7" fmla="*/ 4986941 h 5317305"/>
                  <a:gd name="connsiteX8" fmla="*/ 2283971 w 2677163"/>
                  <a:gd name="connsiteY8" fmla="*/ 5316773 h 5317305"/>
                  <a:gd name="connsiteX9" fmla="*/ 1251054 w 2677163"/>
                  <a:gd name="connsiteY9" fmla="*/ 5317029 h 5317305"/>
                  <a:gd name="connsiteX10" fmla="*/ 400025 w 2677163"/>
                  <a:gd name="connsiteY10" fmla="*/ 5317029 h 5317305"/>
                  <a:gd name="connsiteX11" fmla="*/ 77366 w 2677163"/>
                  <a:gd name="connsiteY11" fmla="*/ 5162937 h 5317305"/>
                  <a:gd name="connsiteX12" fmla="*/ 0 w 2677163"/>
                  <a:gd name="connsiteY12" fmla="*/ 4983996 h 5317305"/>
                  <a:gd name="connsiteX13" fmla="*/ 62892 w 2677163"/>
                  <a:gd name="connsiteY13" fmla="*/ 4604593 h 5317305"/>
                  <a:gd name="connsiteX14" fmla="*/ 62892 w 2677163"/>
                  <a:gd name="connsiteY14" fmla="*/ 4650193 h 5317305"/>
                  <a:gd name="connsiteX15" fmla="*/ 62892 w 2677163"/>
                  <a:gd name="connsiteY15" fmla="*/ 4937755 h 5317305"/>
                  <a:gd name="connsiteX16" fmla="*/ 63148 w 2677163"/>
                  <a:gd name="connsiteY16" fmla="*/ 4944800 h 5317305"/>
                  <a:gd name="connsiteX17" fmla="*/ 68400 w 2677163"/>
                  <a:gd name="connsiteY17" fmla="*/ 4984508 h 5317305"/>
                  <a:gd name="connsiteX18" fmla="*/ 71474 w 2677163"/>
                  <a:gd name="connsiteY18" fmla="*/ 5046119 h 5317305"/>
                  <a:gd name="connsiteX19" fmla="*/ 77366 w 2677163"/>
                  <a:gd name="connsiteY19" fmla="*/ 5052524 h 5317305"/>
                  <a:gd name="connsiteX20" fmla="*/ 96580 w 2677163"/>
                  <a:gd name="connsiteY20" fmla="*/ 5080575 h 5317305"/>
                  <a:gd name="connsiteX21" fmla="*/ 386832 w 2677163"/>
                  <a:gd name="connsiteY21" fmla="*/ 5254906 h 5317305"/>
                  <a:gd name="connsiteX22" fmla="*/ 2289479 w 2677163"/>
                  <a:gd name="connsiteY22" fmla="*/ 5255034 h 5317305"/>
                  <a:gd name="connsiteX23" fmla="*/ 2615084 w 2677163"/>
                  <a:gd name="connsiteY23" fmla="*/ 4927892 h 5317305"/>
                  <a:gd name="connsiteX24" fmla="*/ 2615084 w 2677163"/>
                  <a:gd name="connsiteY24" fmla="*/ 387617 h 5317305"/>
                  <a:gd name="connsiteX25" fmla="*/ 2352627 w 2677163"/>
                  <a:gd name="connsiteY25" fmla="*/ 69570 h 5317305"/>
                  <a:gd name="connsiteX26" fmla="*/ 2090299 w 2677163"/>
                  <a:gd name="connsiteY26" fmla="*/ 62397 h 5317305"/>
                  <a:gd name="connsiteX27" fmla="*/ 2065194 w 2677163"/>
                  <a:gd name="connsiteY27" fmla="*/ 89936 h 5317305"/>
                  <a:gd name="connsiteX28" fmla="*/ 1854229 w 2677163"/>
                  <a:gd name="connsiteY28" fmla="*/ 247999 h 5317305"/>
                  <a:gd name="connsiteX29" fmla="*/ 825539 w 2677163"/>
                  <a:gd name="connsiteY29" fmla="*/ 248127 h 5317305"/>
                  <a:gd name="connsiteX30" fmla="*/ 613038 w 2677163"/>
                  <a:gd name="connsiteY30" fmla="*/ 87759 h 5317305"/>
                  <a:gd name="connsiteX31" fmla="*/ 578454 w 2677163"/>
                  <a:gd name="connsiteY31" fmla="*/ 62141 h 5317305"/>
                  <a:gd name="connsiteX32" fmla="*/ 377353 w 2677163"/>
                  <a:gd name="connsiteY32" fmla="*/ 62909 h 5317305"/>
                  <a:gd name="connsiteX33" fmla="*/ 219674 w 2677163"/>
                  <a:gd name="connsiteY33" fmla="*/ 108637 h 5317305"/>
                  <a:gd name="connsiteX34" fmla="*/ 69809 w 2677163"/>
                  <a:gd name="connsiteY34" fmla="*/ 326134 h 5317305"/>
                  <a:gd name="connsiteX35" fmla="*/ 63276 w 2677163"/>
                  <a:gd name="connsiteY35" fmla="*/ 373015 h 5317305"/>
                  <a:gd name="connsiteX36" fmla="*/ 63020 w 2677163"/>
                  <a:gd name="connsiteY36" fmla="*/ 380060 h 5317305"/>
                  <a:gd name="connsiteX37" fmla="*/ 61739 w 2677163"/>
                  <a:gd name="connsiteY37" fmla="*/ 422586 h 5317305"/>
                  <a:gd name="connsiteX38" fmla="*/ 61739 w 2677163"/>
                  <a:gd name="connsiteY38" fmla="*/ 4562452 h 5317305"/>
                  <a:gd name="connsiteX39" fmla="*/ 62892 w 2677163"/>
                  <a:gd name="connsiteY39" fmla="*/ 4604593 h 531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677163" h="5317305">
                    <a:moveTo>
                      <a:pt x="0" y="4983996"/>
                    </a:moveTo>
                    <a:cubicBezTo>
                      <a:pt x="0" y="3433851"/>
                      <a:pt x="0" y="1883707"/>
                      <a:pt x="0" y="333563"/>
                    </a:cubicBezTo>
                    <a:cubicBezTo>
                      <a:pt x="1921" y="328824"/>
                      <a:pt x="4739" y="324213"/>
                      <a:pt x="5764" y="319345"/>
                    </a:cubicBezTo>
                    <a:cubicBezTo>
                      <a:pt x="45728" y="126442"/>
                      <a:pt x="196362" y="786"/>
                      <a:pt x="392083" y="529"/>
                    </a:cubicBezTo>
                    <a:cubicBezTo>
                      <a:pt x="1022670" y="-111"/>
                      <a:pt x="1653128" y="-239"/>
                      <a:pt x="2283715" y="529"/>
                    </a:cubicBezTo>
                    <a:cubicBezTo>
                      <a:pt x="2509409" y="786"/>
                      <a:pt x="2677079" y="170120"/>
                      <a:pt x="2677079" y="395303"/>
                    </a:cubicBezTo>
                    <a:cubicBezTo>
                      <a:pt x="2677207" y="1903945"/>
                      <a:pt x="2677207" y="3412716"/>
                      <a:pt x="2676951" y="4921359"/>
                    </a:cubicBezTo>
                    <a:cubicBezTo>
                      <a:pt x="2676951" y="4943263"/>
                      <a:pt x="2676823" y="4965422"/>
                      <a:pt x="2673108" y="4986941"/>
                    </a:cubicBezTo>
                    <a:cubicBezTo>
                      <a:pt x="2639677" y="5183047"/>
                      <a:pt x="2483535" y="5316261"/>
                      <a:pt x="2283971" y="5316773"/>
                    </a:cubicBezTo>
                    <a:cubicBezTo>
                      <a:pt x="1939665" y="5317798"/>
                      <a:pt x="1595360" y="5317029"/>
                      <a:pt x="1251054" y="5317029"/>
                    </a:cubicBezTo>
                    <a:cubicBezTo>
                      <a:pt x="967335" y="5317029"/>
                      <a:pt x="683744" y="5316901"/>
                      <a:pt x="400025" y="5317029"/>
                    </a:cubicBezTo>
                    <a:cubicBezTo>
                      <a:pt x="267836" y="5317157"/>
                      <a:pt x="160625" y="5266562"/>
                      <a:pt x="77366" y="5162937"/>
                    </a:cubicBezTo>
                    <a:cubicBezTo>
                      <a:pt x="34712" y="5110164"/>
                      <a:pt x="16396" y="5047656"/>
                      <a:pt x="0" y="4983996"/>
                    </a:cubicBezTo>
                    <a:close/>
                    <a:moveTo>
                      <a:pt x="62892" y="4604593"/>
                    </a:moveTo>
                    <a:cubicBezTo>
                      <a:pt x="62892" y="4619836"/>
                      <a:pt x="62892" y="4634951"/>
                      <a:pt x="62892" y="4650193"/>
                    </a:cubicBezTo>
                    <a:cubicBezTo>
                      <a:pt x="62892" y="4746004"/>
                      <a:pt x="62892" y="4841944"/>
                      <a:pt x="62892" y="4937755"/>
                    </a:cubicBezTo>
                    <a:cubicBezTo>
                      <a:pt x="62124" y="4940189"/>
                      <a:pt x="62252" y="4942494"/>
                      <a:pt x="63148" y="4944800"/>
                    </a:cubicBezTo>
                    <a:cubicBezTo>
                      <a:pt x="62380" y="4958378"/>
                      <a:pt x="58921" y="4972211"/>
                      <a:pt x="68400" y="4984508"/>
                    </a:cubicBezTo>
                    <a:cubicBezTo>
                      <a:pt x="69425" y="5005002"/>
                      <a:pt x="70449" y="5025497"/>
                      <a:pt x="71474" y="5046119"/>
                    </a:cubicBezTo>
                    <a:cubicBezTo>
                      <a:pt x="70578" y="5050859"/>
                      <a:pt x="72755" y="5052780"/>
                      <a:pt x="77366" y="5052524"/>
                    </a:cubicBezTo>
                    <a:cubicBezTo>
                      <a:pt x="88766" y="5058416"/>
                      <a:pt x="90816" y="5070841"/>
                      <a:pt x="96580" y="5080575"/>
                    </a:cubicBezTo>
                    <a:cubicBezTo>
                      <a:pt x="161521" y="5191885"/>
                      <a:pt x="257205" y="5254650"/>
                      <a:pt x="386832" y="5254906"/>
                    </a:cubicBezTo>
                    <a:cubicBezTo>
                      <a:pt x="1021005" y="5255930"/>
                      <a:pt x="1655306" y="5255930"/>
                      <a:pt x="2289479" y="5255034"/>
                    </a:cubicBezTo>
                    <a:cubicBezTo>
                      <a:pt x="2474057" y="5254777"/>
                      <a:pt x="2615084" y="5111957"/>
                      <a:pt x="2615084" y="4927892"/>
                    </a:cubicBezTo>
                    <a:cubicBezTo>
                      <a:pt x="2615340" y="3414510"/>
                      <a:pt x="2615340" y="1900999"/>
                      <a:pt x="2615084" y="387617"/>
                    </a:cubicBezTo>
                    <a:cubicBezTo>
                      <a:pt x="2615084" y="227505"/>
                      <a:pt x="2510050" y="99543"/>
                      <a:pt x="2352627" y="69570"/>
                    </a:cubicBezTo>
                    <a:cubicBezTo>
                      <a:pt x="2265910" y="53046"/>
                      <a:pt x="2177785" y="65855"/>
                      <a:pt x="2090299" y="62397"/>
                    </a:cubicBezTo>
                    <a:cubicBezTo>
                      <a:pt x="2069933" y="61628"/>
                      <a:pt x="2069549" y="76359"/>
                      <a:pt x="2065194" y="89936"/>
                    </a:cubicBezTo>
                    <a:cubicBezTo>
                      <a:pt x="2035093" y="184338"/>
                      <a:pt x="1952987" y="247743"/>
                      <a:pt x="1854229" y="247999"/>
                    </a:cubicBezTo>
                    <a:cubicBezTo>
                      <a:pt x="1511333" y="248896"/>
                      <a:pt x="1168436" y="248896"/>
                      <a:pt x="825539" y="248127"/>
                    </a:cubicBezTo>
                    <a:cubicBezTo>
                      <a:pt x="723964" y="247871"/>
                      <a:pt x="641987" y="185363"/>
                      <a:pt x="613038" y="87759"/>
                    </a:cubicBezTo>
                    <a:cubicBezTo>
                      <a:pt x="606890" y="66880"/>
                      <a:pt x="597924" y="61885"/>
                      <a:pt x="578454" y="62141"/>
                    </a:cubicBezTo>
                    <a:cubicBezTo>
                      <a:pt x="511463" y="63037"/>
                      <a:pt x="444344" y="62141"/>
                      <a:pt x="377353" y="62909"/>
                    </a:cubicBezTo>
                    <a:cubicBezTo>
                      <a:pt x="320737" y="63550"/>
                      <a:pt x="267067" y="78024"/>
                      <a:pt x="219674" y="108637"/>
                    </a:cubicBezTo>
                    <a:cubicBezTo>
                      <a:pt x="140130" y="160001"/>
                      <a:pt x="80953" y="226736"/>
                      <a:pt x="69809" y="326134"/>
                    </a:cubicBezTo>
                    <a:cubicBezTo>
                      <a:pt x="58793" y="340480"/>
                      <a:pt x="62508" y="357004"/>
                      <a:pt x="63276" y="373015"/>
                    </a:cubicBezTo>
                    <a:cubicBezTo>
                      <a:pt x="62380" y="375321"/>
                      <a:pt x="62252" y="377754"/>
                      <a:pt x="63020" y="380060"/>
                    </a:cubicBezTo>
                    <a:cubicBezTo>
                      <a:pt x="62508" y="394278"/>
                      <a:pt x="61739" y="408368"/>
                      <a:pt x="61739" y="422586"/>
                    </a:cubicBezTo>
                    <a:cubicBezTo>
                      <a:pt x="61739" y="1802498"/>
                      <a:pt x="61739" y="3182539"/>
                      <a:pt x="61739" y="4562452"/>
                    </a:cubicBezTo>
                    <a:cubicBezTo>
                      <a:pt x="61611" y="4576285"/>
                      <a:pt x="62380" y="4590375"/>
                      <a:pt x="62892" y="4604593"/>
                    </a:cubicBezTo>
                    <a:close/>
                  </a:path>
                </a:pathLst>
              </a:custGeom>
              <a:solidFill>
                <a:srgbClr val="939393"/>
              </a:solidFill>
              <a:ln w="12806" cap="flat">
                <a:noFill/>
                <a:prstDash val="solid"/>
                <a:miter/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 rtlCol="0" anchor="ctr"/>
              <a:lstStyle/>
              <a:p>
                <a:endParaRPr lang="en-US" sz="2700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12F7020-3E23-4A08-9483-C78BE5E0871F}"/>
                </a:ext>
              </a:extLst>
            </p:cNvPr>
            <p:cNvSpPr txBox="1"/>
            <p:nvPr/>
          </p:nvSpPr>
          <p:spPr>
            <a:xfrm>
              <a:off x="1905621" y="3625509"/>
              <a:ext cx="2402541" cy="1392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100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9786D8D-723E-4199-A1EF-40934776276A}"/>
              </a:ext>
            </a:extLst>
          </p:cNvPr>
          <p:cNvGrpSpPr/>
          <p:nvPr/>
        </p:nvGrpSpPr>
        <p:grpSpPr>
          <a:xfrm>
            <a:off x="6543613" y="1716474"/>
            <a:ext cx="946514" cy="1717203"/>
            <a:chOff x="3981791" y="952500"/>
            <a:chExt cx="2876209" cy="5600249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ADD8364-F286-4F69-AAA0-E90D24BD20AA}"/>
                </a:ext>
              </a:extLst>
            </p:cNvPr>
            <p:cNvGrpSpPr/>
            <p:nvPr/>
          </p:nvGrpSpPr>
          <p:grpSpPr>
            <a:xfrm>
              <a:off x="3981791" y="952500"/>
              <a:ext cx="2876209" cy="5600249"/>
              <a:chOff x="1062747" y="567945"/>
              <a:chExt cx="2677163" cy="5317305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3389F595-9374-434C-B224-C8D42093C5B9}"/>
                  </a:ext>
                </a:extLst>
              </p:cNvPr>
              <p:cNvGrpSpPr/>
              <p:nvPr/>
            </p:nvGrpSpPr>
            <p:grpSpPr>
              <a:xfrm>
                <a:off x="3156159" y="764906"/>
                <a:ext cx="399503" cy="91000"/>
                <a:chOff x="3156159" y="764906"/>
                <a:chExt cx="399503" cy="91000"/>
              </a:xfrm>
            </p:grpSpPr>
            <p:grpSp>
              <p:nvGrpSpPr>
                <p:cNvPr id="87" name="Google Shape;299;p17">
                  <a:extLst>
                    <a:ext uri="{FF2B5EF4-FFF2-40B4-BE49-F238E27FC236}">
                      <a16:creationId xmlns:a16="http://schemas.microsoft.com/office/drawing/2014/main" id="{A067F5CD-4FDB-4D0F-9AB9-795CCB8D20EB}"/>
                    </a:ext>
                  </a:extLst>
                </p:cNvPr>
                <p:cNvGrpSpPr/>
                <p:nvPr/>
              </p:nvGrpSpPr>
              <p:grpSpPr>
                <a:xfrm>
                  <a:off x="3156159" y="764906"/>
                  <a:ext cx="125309" cy="83558"/>
                  <a:chOff x="2623336" y="1123601"/>
                  <a:chExt cx="86755" cy="57850"/>
                </a:xfrm>
              </p:grpSpPr>
              <p:sp>
                <p:nvSpPr>
                  <p:cNvPr id="92" name="Google Shape;300;p17">
                    <a:extLst>
                      <a:ext uri="{FF2B5EF4-FFF2-40B4-BE49-F238E27FC236}">
                        <a16:creationId xmlns:a16="http://schemas.microsoft.com/office/drawing/2014/main" id="{D6F46A39-147B-46DD-8F70-4917F300DF3F}"/>
                      </a:ext>
                    </a:extLst>
                  </p:cNvPr>
                  <p:cNvSpPr/>
                  <p:nvPr/>
                </p:nvSpPr>
                <p:spPr>
                  <a:xfrm>
                    <a:off x="2623336" y="1157195"/>
                    <a:ext cx="14024" cy="24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" h="652" extrusionOk="0">
                        <a:moveTo>
                          <a:pt x="1" y="0"/>
                        </a:moveTo>
                        <a:lnTo>
                          <a:pt x="1" y="652"/>
                        </a:lnTo>
                        <a:lnTo>
                          <a:pt x="377" y="652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  <p:sp>
                <p:nvSpPr>
                  <p:cNvPr id="93" name="Google Shape;301;p17">
                    <a:extLst>
                      <a:ext uri="{FF2B5EF4-FFF2-40B4-BE49-F238E27FC236}">
                        <a16:creationId xmlns:a16="http://schemas.microsoft.com/office/drawing/2014/main" id="{77777A1B-FC23-47E1-9A1D-FDD58050FFC7}"/>
                      </a:ext>
                    </a:extLst>
                  </p:cNvPr>
                  <p:cNvSpPr/>
                  <p:nvPr/>
                </p:nvSpPr>
                <p:spPr>
                  <a:xfrm>
                    <a:off x="2647592" y="1145997"/>
                    <a:ext cx="14024" cy="354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" h="953" extrusionOk="0">
                        <a:moveTo>
                          <a:pt x="0" y="0"/>
                        </a:moveTo>
                        <a:lnTo>
                          <a:pt x="0" y="953"/>
                        </a:lnTo>
                        <a:lnTo>
                          <a:pt x="376" y="953"/>
                        </a:lnTo>
                        <a:lnTo>
                          <a:pt x="376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  <p:sp>
                <p:nvSpPr>
                  <p:cNvPr id="94" name="Google Shape;302;p17">
                    <a:extLst>
                      <a:ext uri="{FF2B5EF4-FFF2-40B4-BE49-F238E27FC236}">
                        <a16:creationId xmlns:a16="http://schemas.microsoft.com/office/drawing/2014/main" id="{61D59E57-722A-4B05-BA8E-DC839F15BFFB}"/>
                      </a:ext>
                    </a:extLst>
                  </p:cNvPr>
                  <p:cNvSpPr/>
                  <p:nvPr/>
                </p:nvSpPr>
                <p:spPr>
                  <a:xfrm>
                    <a:off x="2671811" y="1134799"/>
                    <a:ext cx="14024" cy="46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" h="1254" extrusionOk="0">
                        <a:moveTo>
                          <a:pt x="1" y="1"/>
                        </a:moveTo>
                        <a:lnTo>
                          <a:pt x="1" y="1254"/>
                        </a:lnTo>
                        <a:lnTo>
                          <a:pt x="377" y="1254"/>
                        </a:lnTo>
                        <a:lnTo>
                          <a:pt x="377" y="1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  <p:sp>
                <p:nvSpPr>
                  <p:cNvPr id="95" name="Google Shape;303;p17">
                    <a:extLst>
                      <a:ext uri="{FF2B5EF4-FFF2-40B4-BE49-F238E27FC236}">
                        <a16:creationId xmlns:a16="http://schemas.microsoft.com/office/drawing/2014/main" id="{EF2E655D-5200-4F8B-8225-F6881CBC5B2C}"/>
                      </a:ext>
                    </a:extLst>
                  </p:cNvPr>
                  <p:cNvSpPr/>
                  <p:nvPr/>
                </p:nvSpPr>
                <p:spPr>
                  <a:xfrm>
                    <a:off x="2696067" y="1123601"/>
                    <a:ext cx="14024" cy="5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" h="1555" extrusionOk="0">
                        <a:moveTo>
                          <a:pt x="1" y="1"/>
                        </a:moveTo>
                        <a:lnTo>
                          <a:pt x="1" y="1555"/>
                        </a:lnTo>
                        <a:lnTo>
                          <a:pt x="376" y="1555"/>
                        </a:lnTo>
                        <a:lnTo>
                          <a:pt x="376" y="1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</p:grpSp>
            <p:grpSp>
              <p:nvGrpSpPr>
                <p:cNvPr id="88" name="Google Shape;304;p17">
                  <a:extLst>
                    <a:ext uri="{FF2B5EF4-FFF2-40B4-BE49-F238E27FC236}">
                      <a16:creationId xmlns:a16="http://schemas.microsoft.com/office/drawing/2014/main" id="{A575642B-FCCC-4F3D-81E7-BBD43719BCF1}"/>
                    </a:ext>
                  </a:extLst>
                </p:cNvPr>
                <p:cNvGrpSpPr/>
                <p:nvPr/>
              </p:nvGrpSpPr>
              <p:grpSpPr>
                <a:xfrm>
                  <a:off x="3407461" y="789812"/>
                  <a:ext cx="148201" cy="66094"/>
                  <a:chOff x="2761320" y="1139449"/>
                  <a:chExt cx="102604" cy="45759"/>
                </a:xfrm>
              </p:grpSpPr>
              <p:sp>
                <p:nvSpPr>
                  <p:cNvPr id="89" name="Google Shape;305;p17">
                    <a:extLst>
                      <a:ext uri="{FF2B5EF4-FFF2-40B4-BE49-F238E27FC236}">
                        <a16:creationId xmlns:a16="http://schemas.microsoft.com/office/drawing/2014/main" id="{D23C9FE8-F470-497E-BDDA-5524FE9FDBC4}"/>
                      </a:ext>
                    </a:extLst>
                  </p:cNvPr>
                  <p:cNvSpPr/>
                  <p:nvPr/>
                </p:nvSpPr>
                <p:spPr>
                  <a:xfrm>
                    <a:off x="2765078" y="1143207"/>
                    <a:ext cx="40102" cy="38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8" h="1028" extrusionOk="0">
                        <a:moveTo>
                          <a:pt x="0" y="0"/>
                        </a:moveTo>
                        <a:lnTo>
                          <a:pt x="0" y="1028"/>
                        </a:lnTo>
                        <a:lnTo>
                          <a:pt x="1078" y="1028"/>
                        </a:lnTo>
                        <a:lnTo>
                          <a:pt x="1078" y="0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  <p:sp>
                <p:nvSpPr>
                  <p:cNvPr id="90" name="Google Shape;306;p17">
                    <a:extLst>
                      <a:ext uri="{FF2B5EF4-FFF2-40B4-BE49-F238E27FC236}">
                        <a16:creationId xmlns:a16="http://schemas.microsoft.com/office/drawing/2014/main" id="{3C3CFED4-2314-4C61-AC9F-DFBB2DE960E3}"/>
                      </a:ext>
                    </a:extLst>
                  </p:cNvPr>
                  <p:cNvSpPr/>
                  <p:nvPr/>
                </p:nvSpPr>
                <p:spPr>
                  <a:xfrm>
                    <a:off x="2761320" y="1139449"/>
                    <a:ext cx="95158" cy="45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8" h="1230" extrusionOk="0">
                        <a:moveTo>
                          <a:pt x="2357" y="201"/>
                        </a:moveTo>
                        <a:lnTo>
                          <a:pt x="2357" y="1029"/>
                        </a:lnTo>
                        <a:lnTo>
                          <a:pt x="201" y="1029"/>
                        </a:lnTo>
                        <a:lnTo>
                          <a:pt x="201" y="201"/>
                        </a:lnTo>
                        <a:close/>
                        <a:moveTo>
                          <a:pt x="1" y="1"/>
                        </a:moveTo>
                        <a:lnTo>
                          <a:pt x="1" y="1229"/>
                        </a:lnTo>
                        <a:lnTo>
                          <a:pt x="2557" y="1229"/>
                        </a:lnTo>
                        <a:lnTo>
                          <a:pt x="2557" y="1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  <p:sp>
                <p:nvSpPr>
                  <p:cNvPr id="91" name="Google Shape;307;p17">
                    <a:extLst>
                      <a:ext uri="{FF2B5EF4-FFF2-40B4-BE49-F238E27FC236}">
                        <a16:creationId xmlns:a16="http://schemas.microsoft.com/office/drawing/2014/main" id="{63A4DC32-02BC-4B1F-9B6E-903FB9A23FC1}"/>
                      </a:ext>
                    </a:extLst>
                  </p:cNvPr>
                  <p:cNvSpPr/>
                  <p:nvPr/>
                </p:nvSpPr>
                <p:spPr>
                  <a:xfrm>
                    <a:off x="2852727" y="1150647"/>
                    <a:ext cx="11197" cy="23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" h="628" extrusionOk="0">
                        <a:moveTo>
                          <a:pt x="0" y="1"/>
                        </a:moveTo>
                        <a:lnTo>
                          <a:pt x="0" y="627"/>
                        </a:lnTo>
                        <a:lnTo>
                          <a:pt x="301" y="627"/>
                        </a:lnTo>
                        <a:lnTo>
                          <a:pt x="301" y="1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</p:spPr>
                <p:txBody>
                  <a:bodyPr spcFirstLastPara="1" wrap="square" lIns="182850" tIns="182850" rIns="182850" bIns="182850" anchor="ctr" anchorCtr="0">
                    <a:noAutofit/>
                  </a:bodyPr>
                  <a:lstStyle/>
                  <a:p>
                    <a:endParaRPr sz="3600" dirty="0"/>
                  </a:p>
                </p:txBody>
              </p:sp>
            </p:grpSp>
          </p:grpSp>
          <p:sp>
            <p:nvSpPr>
              <p:cNvPr id="86" name="Graphic 1">
                <a:extLst>
                  <a:ext uri="{FF2B5EF4-FFF2-40B4-BE49-F238E27FC236}">
                    <a16:creationId xmlns:a16="http://schemas.microsoft.com/office/drawing/2014/main" id="{8B6476FB-774C-41FF-8598-BB68DCAE3E56}"/>
                  </a:ext>
                </a:extLst>
              </p:cNvPr>
              <p:cNvSpPr/>
              <p:nvPr/>
            </p:nvSpPr>
            <p:spPr>
              <a:xfrm>
                <a:off x="1062747" y="567945"/>
                <a:ext cx="2677163" cy="5317305"/>
              </a:xfrm>
              <a:custGeom>
                <a:avLst/>
                <a:gdLst>
                  <a:gd name="connsiteX0" fmla="*/ 0 w 2677163"/>
                  <a:gd name="connsiteY0" fmla="*/ 4983996 h 5317305"/>
                  <a:gd name="connsiteX1" fmla="*/ 0 w 2677163"/>
                  <a:gd name="connsiteY1" fmla="*/ 333563 h 5317305"/>
                  <a:gd name="connsiteX2" fmla="*/ 5764 w 2677163"/>
                  <a:gd name="connsiteY2" fmla="*/ 319345 h 5317305"/>
                  <a:gd name="connsiteX3" fmla="*/ 392083 w 2677163"/>
                  <a:gd name="connsiteY3" fmla="*/ 529 h 5317305"/>
                  <a:gd name="connsiteX4" fmla="*/ 2283715 w 2677163"/>
                  <a:gd name="connsiteY4" fmla="*/ 529 h 5317305"/>
                  <a:gd name="connsiteX5" fmla="*/ 2677079 w 2677163"/>
                  <a:gd name="connsiteY5" fmla="*/ 395303 h 5317305"/>
                  <a:gd name="connsiteX6" fmla="*/ 2676951 w 2677163"/>
                  <a:gd name="connsiteY6" fmla="*/ 4921359 h 5317305"/>
                  <a:gd name="connsiteX7" fmla="*/ 2673108 w 2677163"/>
                  <a:gd name="connsiteY7" fmla="*/ 4986941 h 5317305"/>
                  <a:gd name="connsiteX8" fmla="*/ 2283971 w 2677163"/>
                  <a:gd name="connsiteY8" fmla="*/ 5316773 h 5317305"/>
                  <a:gd name="connsiteX9" fmla="*/ 1251054 w 2677163"/>
                  <a:gd name="connsiteY9" fmla="*/ 5317029 h 5317305"/>
                  <a:gd name="connsiteX10" fmla="*/ 400025 w 2677163"/>
                  <a:gd name="connsiteY10" fmla="*/ 5317029 h 5317305"/>
                  <a:gd name="connsiteX11" fmla="*/ 77366 w 2677163"/>
                  <a:gd name="connsiteY11" fmla="*/ 5162937 h 5317305"/>
                  <a:gd name="connsiteX12" fmla="*/ 0 w 2677163"/>
                  <a:gd name="connsiteY12" fmla="*/ 4983996 h 5317305"/>
                  <a:gd name="connsiteX13" fmla="*/ 62892 w 2677163"/>
                  <a:gd name="connsiteY13" fmla="*/ 4604593 h 5317305"/>
                  <a:gd name="connsiteX14" fmla="*/ 62892 w 2677163"/>
                  <a:gd name="connsiteY14" fmla="*/ 4650193 h 5317305"/>
                  <a:gd name="connsiteX15" fmla="*/ 62892 w 2677163"/>
                  <a:gd name="connsiteY15" fmla="*/ 4937755 h 5317305"/>
                  <a:gd name="connsiteX16" fmla="*/ 63148 w 2677163"/>
                  <a:gd name="connsiteY16" fmla="*/ 4944800 h 5317305"/>
                  <a:gd name="connsiteX17" fmla="*/ 68400 w 2677163"/>
                  <a:gd name="connsiteY17" fmla="*/ 4984508 h 5317305"/>
                  <a:gd name="connsiteX18" fmla="*/ 71474 w 2677163"/>
                  <a:gd name="connsiteY18" fmla="*/ 5046119 h 5317305"/>
                  <a:gd name="connsiteX19" fmla="*/ 77366 w 2677163"/>
                  <a:gd name="connsiteY19" fmla="*/ 5052524 h 5317305"/>
                  <a:gd name="connsiteX20" fmla="*/ 96580 w 2677163"/>
                  <a:gd name="connsiteY20" fmla="*/ 5080575 h 5317305"/>
                  <a:gd name="connsiteX21" fmla="*/ 386832 w 2677163"/>
                  <a:gd name="connsiteY21" fmla="*/ 5254906 h 5317305"/>
                  <a:gd name="connsiteX22" fmla="*/ 2289479 w 2677163"/>
                  <a:gd name="connsiteY22" fmla="*/ 5255034 h 5317305"/>
                  <a:gd name="connsiteX23" fmla="*/ 2615084 w 2677163"/>
                  <a:gd name="connsiteY23" fmla="*/ 4927892 h 5317305"/>
                  <a:gd name="connsiteX24" fmla="*/ 2615084 w 2677163"/>
                  <a:gd name="connsiteY24" fmla="*/ 387617 h 5317305"/>
                  <a:gd name="connsiteX25" fmla="*/ 2352627 w 2677163"/>
                  <a:gd name="connsiteY25" fmla="*/ 69570 h 5317305"/>
                  <a:gd name="connsiteX26" fmla="*/ 2090299 w 2677163"/>
                  <a:gd name="connsiteY26" fmla="*/ 62397 h 5317305"/>
                  <a:gd name="connsiteX27" fmla="*/ 2065194 w 2677163"/>
                  <a:gd name="connsiteY27" fmla="*/ 89936 h 5317305"/>
                  <a:gd name="connsiteX28" fmla="*/ 1854229 w 2677163"/>
                  <a:gd name="connsiteY28" fmla="*/ 247999 h 5317305"/>
                  <a:gd name="connsiteX29" fmla="*/ 825539 w 2677163"/>
                  <a:gd name="connsiteY29" fmla="*/ 248127 h 5317305"/>
                  <a:gd name="connsiteX30" fmla="*/ 613038 w 2677163"/>
                  <a:gd name="connsiteY30" fmla="*/ 87759 h 5317305"/>
                  <a:gd name="connsiteX31" fmla="*/ 578454 w 2677163"/>
                  <a:gd name="connsiteY31" fmla="*/ 62141 h 5317305"/>
                  <a:gd name="connsiteX32" fmla="*/ 377353 w 2677163"/>
                  <a:gd name="connsiteY32" fmla="*/ 62909 h 5317305"/>
                  <a:gd name="connsiteX33" fmla="*/ 219674 w 2677163"/>
                  <a:gd name="connsiteY33" fmla="*/ 108637 h 5317305"/>
                  <a:gd name="connsiteX34" fmla="*/ 69809 w 2677163"/>
                  <a:gd name="connsiteY34" fmla="*/ 326134 h 5317305"/>
                  <a:gd name="connsiteX35" fmla="*/ 63276 w 2677163"/>
                  <a:gd name="connsiteY35" fmla="*/ 373015 h 5317305"/>
                  <a:gd name="connsiteX36" fmla="*/ 63020 w 2677163"/>
                  <a:gd name="connsiteY36" fmla="*/ 380060 h 5317305"/>
                  <a:gd name="connsiteX37" fmla="*/ 61739 w 2677163"/>
                  <a:gd name="connsiteY37" fmla="*/ 422586 h 5317305"/>
                  <a:gd name="connsiteX38" fmla="*/ 61739 w 2677163"/>
                  <a:gd name="connsiteY38" fmla="*/ 4562452 h 5317305"/>
                  <a:gd name="connsiteX39" fmla="*/ 62892 w 2677163"/>
                  <a:gd name="connsiteY39" fmla="*/ 4604593 h 531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677163" h="5317305">
                    <a:moveTo>
                      <a:pt x="0" y="4983996"/>
                    </a:moveTo>
                    <a:cubicBezTo>
                      <a:pt x="0" y="3433851"/>
                      <a:pt x="0" y="1883707"/>
                      <a:pt x="0" y="333563"/>
                    </a:cubicBezTo>
                    <a:cubicBezTo>
                      <a:pt x="1921" y="328824"/>
                      <a:pt x="4739" y="324213"/>
                      <a:pt x="5764" y="319345"/>
                    </a:cubicBezTo>
                    <a:cubicBezTo>
                      <a:pt x="45728" y="126442"/>
                      <a:pt x="196362" y="786"/>
                      <a:pt x="392083" y="529"/>
                    </a:cubicBezTo>
                    <a:cubicBezTo>
                      <a:pt x="1022670" y="-111"/>
                      <a:pt x="1653128" y="-239"/>
                      <a:pt x="2283715" y="529"/>
                    </a:cubicBezTo>
                    <a:cubicBezTo>
                      <a:pt x="2509409" y="786"/>
                      <a:pt x="2677079" y="170120"/>
                      <a:pt x="2677079" y="395303"/>
                    </a:cubicBezTo>
                    <a:cubicBezTo>
                      <a:pt x="2677207" y="1903945"/>
                      <a:pt x="2677207" y="3412716"/>
                      <a:pt x="2676951" y="4921359"/>
                    </a:cubicBezTo>
                    <a:cubicBezTo>
                      <a:pt x="2676951" y="4943263"/>
                      <a:pt x="2676823" y="4965422"/>
                      <a:pt x="2673108" y="4986941"/>
                    </a:cubicBezTo>
                    <a:cubicBezTo>
                      <a:pt x="2639677" y="5183047"/>
                      <a:pt x="2483535" y="5316261"/>
                      <a:pt x="2283971" y="5316773"/>
                    </a:cubicBezTo>
                    <a:cubicBezTo>
                      <a:pt x="1939665" y="5317798"/>
                      <a:pt x="1595360" y="5317029"/>
                      <a:pt x="1251054" y="5317029"/>
                    </a:cubicBezTo>
                    <a:cubicBezTo>
                      <a:pt x="967335" y="5317029"/>
                      <a:pt x="683744" y="5316901"/>
                      <a:pt x="400025" y="5317029"/>
                    </a:cubicBezTo>
                    <a:cubicBezTo>
                      <a:pt x="267836" y="5317157"/>
                      <a:pt x="160625" y="5266562"/>
                      <a:pt x="77366" y="5162937"/>
                    </a:cubicBezTo>
                    <a:cubicBezTo>
                      <a:pt x="34712" y="5110164"/>
                      <a:pt x="16396" y="5047656"/>
                      <a:pt x="0" y="4983996"/>
                    </a:cubicBezTo>
                    <a:close/>
                    <a:moveTo>
                      <a:pt x="62892" y="4604593"/>
                    </a:moveTo>
                    <a:cubicBezTo>
                      <a:pt x="62892" y="4619836"/>
                      <a:pt x="62892" y="4634951"/>
                      <a:pt x="62892" y="4650193"/>
                    </a:cubicBezTo>
                    <a:cubicBezTo>
                      <a:pt x="62892" y="4746004"/>
                      <a:pt x="62892" y="4841944"/>
                      <a:pt x="62892" y="4937755"/>
                    </a:cubicBezTo>
                    <a:cubicBezTo>
                      <a:pt x="62124" y="4940189"/>
                      <a:pt x="62252" y="4942494"/>
                      <a:pt x="63148" y="4944800"/>
                    </a:cubicBezTo>
                    <a:cubicBezTo>
                      <a:pt x="62380" y="4958378"/>
                      <a:pt x="58921" y="4972211"/>
                      <a:pt x="68400" y="4984508"/>
                    </a:cubicBezTo>
                    <a:cubicBezTo>
                      <a:pt x="69425" y="5005002"/>
                      <a:pt x="70449" y="5025497"/>
                      <a:pt x="71474" y="5046119"/>
                    </a:cubicBezTo>
                    <a:cubicBezTo>
                      <a:pt x="70578" y="5050859"/>
                      <a:pt x="72755" y="5052780"/>
                      <a:pt x="77366" y="5052524"/>
                    </a:cubicBezTo>
                    <a:cubicBezTo>
                      <a:pt x="88766" y="5058416"/>
                      <a:pt x="90816" y="5070841"/>
                      <a:pt x="96580" y="5080575"/>
                    </a:cubicBezTo>
                    <a:cubicBezTo>
                      <a:pt x="161521" y="5191885"/>
                      <a:pt x="257205" y="5254650"/>
                      <a:pt x="386832" y="5254906"/>
                    </a:cubicBezTo>
                    <a:cubicBezTo>
                      <a:pt x="1021005" y="5255930"/>
                      <a:pt x="1655306" y="5255930"/>
                      <a:pt x="2289479" y="5255034"/>
                    </a:cubicBezTo>
                    <a:cubicBezTo>
                      <a:pt x="2474057" y="5254777"/>
                      <a:pt x="2615084" y="5111957"/>
                      <a:pt x="2615084" y="4927892"/>
                    </a:cubicBezTo>
                    <a:cubicBezTo>
                      <a:pt x="2615340" y="3414510"/>
                      <a:pt x="2615340" y="1900999"/>
                      <a:pt x="2615084" y="387617"/>
                    </a:cubicBezTo>
                    <a:cubicBezTo>
                      <a:pt x="2615084" y="227505"/>
                      <a:pt x="2510050" y="99543"/>
                      <a:pt x="2352627" y="69570"/>
                    </a:cubicBezTo>
                    <a:cubicBezTo>
                      <a:pt x="2265910" y="53046"/>
                      <a:pt x="2177785" y="65855"/>
                      <a:pt x="2090299" y="62397"/>
                    </a:cubicBezTo>
                    <a:cubicBezTo>
                      <a:pt x="2069933" y="61628"/>
                      <a:pt x="2069549" y="76359"/>
                      <a:pt x="2065194" y="89936"/>
                    </a:cubicBezTo>
                    <a:cubicBezTo>
                      <a:pt x="2035093" y="184338"/>
                      <a:pt x="1952987" y="247743"/>
                      <a:pt x="1854229" y="247999"/>
                    </a:cubicBezTo>
                    <a:cubicBezTo>
                      <a:pt x="1511333" y="248896"/>
                      <a:pt x="1168436" y="248896"/>
                      <a:pt x="825539" y="248127"/>
                    </a:cubicBezTo>
                    <a:cubicBezTo>
                      <a:pt x="723964" y="247871"/>
                      <a:pt x="641987" y="185363"/>
                      <a:pt x="613038" y="87759"/>
                    </a:cubicBezTo>
                    <a:cubicBezTo>
                      <a:pt x="606890" y="66880"/>
                      <a:pt x="597924" y="61885"/>
                      <a:pt x="578454" y="62141"/>
                    </a:cubicBezTo>
                    <a:cubicBezTo>
                      <a:pt x="511463" y="63037"/>
                      <a:pt x="444344" y="62141"/>
                      <a:pt x="377353" y="62909"/>
                    </a:cubicBezTo>
                    <a:cubicBezTo>
                      <a:pt x="320737" y="63550"/>
                      <a:pt x="267067" y="78024"/>
                      <a:pt x="219674" y="108637"/>
                    </a:cubicBezTo>
                    <a:cubicBezTo>
                      <a:pt x="140130" y="160001"/>
                      <a:pt x="80953" y="226736"/>
                      <a:pt x="69809" y="326134"/>
                    </a:cubicBezTo>
                    <a:cubicBezTo>
                      <a:pt x="58793" y="340480"/>
                      <a:pt x="62508" y="357004"/>
                      <a:pt x="63276" y="373015"/>
                    </a:cubicBezTo>
                    <a:cubicBezTo>
                      <a:pt x="62380" y="375321"/>
                      <a:pt x="62252" y="377754"/>
                      <a:pt x="63020" y="380060"/>
                    </a:cubicBezTo>
                    <a:cubicBezTo>
                      <a:pt x="62508" y="394278"/>
                      <a:pt x="61739" y="408368"/>
                      <a:pt x="61739" y="422586"/>
                    </a:cubicBezTo>
                    <a:cubicBezTo>
                      <a:pt x="61739" y="1802498"/>
                      <a:pt x="61739" y="3182539"/>
                      <a:pt x="61739" y="4562452"/>
                    </a:cubicBezTo>
                    <a:cubicBezTo>
                      <a:pt x="61611" y="4576285"/>
                      <a:pt x="62380" y="4590375"/>
                      <a:pt x="62892" y="4604593"/>
                    </a:cubicBezTo>
                    <a:close/>
                  </a:path>
                </a:pathLst>
              </a:custGeom>
              <a:solidFill>
                <a:srgbClr val="939393"/>
              </a:solidFill>
              <a:ln w="128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00" dirty="0"/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5D3901E-5977-459F-9558-7BA7B955E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338" y="1308240"/>
              <a:ext cx="2719114" cy="4949126"/>
            </a:xfrm>
            <a:prstGeom prst="rect">
              <a:avLst/>
            </a:prstGeom>
          </p:spPr>
        </p:pic>
      </p:grp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7A57997C-8B8B-47C9-9BAE-C97879D2F0BA}"/>
              </a:ext>
            </a:extLst>
          </p:cNvPr>
          <p:cNvSpPr/>
          <p:nvPr/>
        </p:nvSpPr>
        <p:spPr>
          <a:xfrm>
            <a:off x="6089093" y="2398527"/>
            <a:ext cx="440409" cy="133185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F23B4F64-F4C9-4178-B17E-EFB4ECE4DC2F}"/>
              </a:ext>
            </a:extLst>
          </p:cNvPr>
          <p:cNvSpPr/>
          <p:nvPr/>
        </p:nvSpPr>
        <p:spPr>
          <a:xfrm>
            <a:off x="2289447" y="2376975"/>
            <a:ext cx="440409" cy="133185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771DC16F-6F45-4549-98DE-77FF75E9CCD5}"/>
              </a:ext>
            </a:extLst>
          </p:cNvPr>
          <p:cNvSpPr/>
          <p:nvPr/>
        </p:nvSpPr>
        <p:spPr>
          <a:xfrm>
            <a:off x="7515509" y="2402868"/>
            <a:ext cx="440409" cy="133185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9A4A643A-5BA0-456E-B54E-B89A1EC94695}"/>
              </a:ext>
            </a:extLst>
          </p:cNvPr>
          <p:cNvSpPr/>
          <p:nvPr/>
        </p:nvSpPr>
        <p:spPr>
          <a:xfrm>
            <a:off x="9957968" y="2386964"/>
            <a:ext cx="440409" cy="133185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F2C131A7-AD54-497C-8F62-6A99EF06B879}"/>
              </a:ext>
            </a:extLst>
          </p:cNvPr>
          <p:cNvSpPr/>
          <p:nvPr/>
        </p:nvSpPr>
        <p:spPr>
          <a:xfrm>
            <a:off x="12040499" y="2376975"/>
            <a:ext cx="440409" cy="133185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CF57BE7E-892C-45AA-9939-016CD85A82B5}"/>
              </a:ext>
            </a:extLst>
          </p:cNvPr>
          <p:cNvSpPr/>
          <p:nvPr/>
        </p:nvSpPr>
        <p:spPr>
          <a:xfrm>
            <a:off x="13922165" y="2371850"/>
            <a:ext cx="1464597" cy="137733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96EBB35-F97B-49DB-B310-000348F80752}"/>
              </a:ext>
            </a:extLst>
          </p:cNvPr>
          <p:cNvGrpSpPr/>
          <p:nvPr/>
        </p:nvGrpSpPr>
        <p:grpSpPr>
          <a:xfrm>
            <a:off x="12710751" y="1642806"/>
            <a:ext cx="1010988" cy="1851105"/>
            <a:chOff x="6795247" y="1151381"/>
            <a:chExt cx="1356453" cy="2508946"/>
          </a:xfrm>
          <a:effectLst/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42EAA332-7B2C-4CC1-AD9A-670EAD75E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5247" y="1151381"/>
              <a:ext cx="1356453" cy="2508946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098F57E0-A3DE-4F03-BF45-BF3E5E65B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427" y="1276277"/>
              <a:ext cx="1159914" cy="2246851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D109789-E447-4749-A9E5-EECC9AA8C53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343" y="3515160"/>
            <a:ext cx="2717865" cy="2473952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C5FD5ED-2985-4D9F-BA5C-AF561E74F2C2}"/>
              </a:ext>
            </a:extLst>
          </p:cNvPr>
          <p:cNvGrpSpPr/>
          <p:nvPr/>
        </p:nvGrpSpPr>
        <p:grpSpPr>
          <a:xfrm>
            <a:off x="9182655" y="5803684"/>
            <a:ext cx="1125879" cy="1952342"/>
            <a:chOff x="8492863" y="2174527"/>
            <a:chExt cx="1352295" cy="2508946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C866578B-CB10-48CB-85B0-01637E5BD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92863" y="2174527"/>
              <a:ext cx="1352295" cy="2508946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83045554-F80A-4F94-A9EC-7913004D6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9699" y="2330999"/>
              <a:ext cx="1221830" cy="2215275"/>
            </a:xfrm>
            <a:prstGeom prst="rect">
              <a:avLst/>
            </a:prstGeom>
          </p:spPr>
        </p:pic>
      </p:grp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DF61496B-91D7-41FE-9A2B-2BE45ECB1BA9}"/>
              </a:ext>
            </a:extLst>
          </p:cNvPr>
          <p:cNvSpPr/>
          <p:nvPr/>
        </p:nvSpPr>
        <p:spPr>
          <a:xfrm rot="10800000">
            <a:off x="7767014" y="6699969"/>
            <a:ext cx="1196354" cy="1377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0B595D-78CA-4AC2-B295-1DD2625BCB0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4" y="6250844"/>
            <a:ext cx="1398420" cy="13984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3A45B6-4E6F-40D7-A636-B821A319E34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17" y="5992005"/>
            <a:ext cx="1518495" cy="1518495"/>
          </a:xfrm>
          <a:prstGeom prst="rect">
            <a:avLst/>
          </a:prstGeom>
        </p:spPr>
      </p:pic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84901210-C8B5-449C-840E-714B46DFBF29}"/>
              </a:ext>
            </a:extLst>
          </p:cNvPr>
          <p:cNvSpPr/>
          <p:nvPr/>
        </p:nvSpPr>
        <p:spPr>
          <a:xfrm rot="10800000">
            <a:off x="5814153" y="6740957"/>
            <a:ext cx="440409" cy="133185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082E7C0C-4586-4BA2-A7F4-96A9A64694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29194" y="6397060"/>
            <a:ext cx="765587" cy="7655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0136F2-956A-4564-BE0D-36F094FC0C34}"/>
              </a:ext>
            </a:extLst>
          </p:cNvPr>
          <p:cNvSpPr txBox="1"/>
          <p:nvPr/>
        </p:nvSpPr>
        <p:spPr>
          <a:xfrm>
            <a:off x="4965197" y="7605356"/>
            <a:ext cx="295164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User pay the bill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78EAB4-7D8A-483A-A638-07B0A273B2CC}"/>
              </a:ext>
            </a:extLst>
          </p:cNvPr>
          <p:cNvSpPr txBox="1"/>
          <p:nvPr/>
        </p:nvSpPr>
        <p:spPr>
          <a:xfrm>
            <a:off x="9399399" y="7827178"/>
            <a:ext cx="3359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Doctor was </a:t>
            </a:r>
            <a:r>
              <a:rPr lang="en-US" dirty="0"/>
              <a:t>give online consultation</a:t>
            </a:r>
            <a:r>
              <a:rPr lang="en-US" sz="1800" dirty="0"/>
              <a:t> and prescription</a:t>
            </a: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13132E86-6864-4568-8AC0-4D10344C75E4}"/>
              </a:ext>
            </a:extLst>
          </p:cNvPr>
          <p:cNvSpPr/>
          <p:nvPr/>
        </p:nvSpPr>
        <p:spPr>
          <a:xfrm rot="10800000">
            <a:off x="10361508" y="6751252"/>
            <a:ext cx="1464599" cy="137732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3F1E36DD-9493-49CE-8554-452C7F1B07F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007" y="2131450"/>
            <a:ext cx="890855" cy="890855"/>
          </a:xfrm>
          <a:prstGeom prst="rect">
            <a:avLst/>
          </a:prstGeom>
        </p:spPr>
      </p:pic>
      <p:sp>
        <p:nvSpPr>
          <p:cNvPr id="115" name="Arrow: Down 114">
            <a:extLst>
              <a:ext uri="{FF2B5EF4-FFF2-40B4-BE49-F238E27FC236}">
                <a16:creationId xmlns:a16="http://schemas.microsoft.com/office/drawing/2014/main" id="{5748874C-E784-4A76-87AC-590BEC590A18}"/>
              </a:ext>
            </a:extLst>
          </p:cNvPr>
          <p:cNvSpPr/>
          <p:nvPr/>
        </p:nvSpPr>
        <p:spPr>
          <a:xfrm>
            <a:off x="15625922" y="2447922"/>
            <a:ext cx="150972" cy="97412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691AB63-AC09-4186-9893-FAA35D9FA290}"/>
              </a:ext>
            </a:extLst>
          </p:cNvPr>
          <p:cNvSpPr txBox="1"/>
          <p:nvPr/>
        </p:nvSpPr>
        <p:spPr>
          <a:xfrm>
            <a:off x="4572000" y="4550744"/>
            <a:ext cx="9144000" cy="751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5550"/>
              </a:lnSpc>
            </a:pPr>
            <a:r>
              <a:rPr lang="en-US" sz="4000" spc="-250" dirty="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Activity Flow</a:t>
            </a:r>
          </a:p>
        </p:txBody>
      </p:sp>
    </p:spTree>
    <p:extLst>
      <p:ext uri="{BB962C8B-B14F-4D97-AF65-F5344CB8AC3E}">
        <p14:creationId xmlns:p14="http://schemas.microsoft.com/office/powerpoint/2010/main" val="367674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750"/>
                            </p:stCondLst>
                            <p:childTnLst>
                              <p:par>
                                <p:cTn id="5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0.26718 -0.00232 " pathEditMode="relative" rAng="0" ptsTypes="AA">
                                      <p:cBhvr>
                                        <p:cTn id="51" dur="2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5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900"/>
                            </p:stCondLst>
                            <p:childTnLst>
                              <p:par>
                                <p:cTn id="53" presetID="35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836 -0.00024 L -0.11679 -0.0004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65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400"/>
                            </p:stCondLst>
                            <p:childTnLst>
                              <p:par>
                                <p:cTn id="60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1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6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1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6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1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65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1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65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8" grpId="0" animBg="1"/>
      <p:bldP spid="51" grpId="0" animBg="1"/>
      <p:bldP spid="10" grpId="0" animBg="1"/>
      <p:bldP spid="27" grpId="0" animBg="1"/>
      <p:bldP spid="65" grpId="0"/>
      <p:bldP spid="67" grpId="0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11" grpId="0" animBg="1"/>
      <p:bldP spid="10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87635" cy="10287000"/>
            <a:chOff x="0" y="0"/>
            <a:chExt cx="12843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431" cy="2709333"/>
            </a:xfrm>
            <a:custGeom>
              <a:avLst/>
              <a:gdLst/>
              <a:ahLst/>
              <a:cxnLst/>
              <a:rect l="l" t="t" r="r" b="b"/>
              <a:pathLst>
                <a:path w="128431" h="2709333">
                  <a:moveTo>
                    <a:pt x="0" y="0"/>
                  </a:moveTo>
                  <a:lnTo>
                    <a:pt x="128431" y="0"/>
                  </a:lnTo>
                  <a:lnTo>
                    <a:pt x="1284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43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22377" y="72179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7"/>
                </a:lnTo>
                <a:lnTo>
                  <a:pt x="0" y="97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21075" y="901617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6"/>
                </a:lnTo>
                <a:lnTo>
                  <a:pt x="0" y="97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42760" y="2057400"/>
            <a:ext cx="5395532" cy="5456923"/>
          </a:xfrm>
          <a:custGeom>
            <a:avLst/>
            <a:gdLst/>
            <a:ahLst/>
            <a:cxnLst/>
            <a:rect l="l" t="t" r="r" b="b"/>
            <a:pathLst>
              <a:path w="5395532" h="5456923">
                <a:moveTo>
                  <a:pt x="0" y="0"/>
                </a:moveTo>
                <a:lnTo>
                  <a:pt x="5395532" y="0"/>
                </a:lnTo>
                <a:lnTo>
                  <a:pt x="5395532" y="5456923"/>
                </a:lnTo>
                <a:lnTo>
                  <a:pt x="0" y="5456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7635" y="3200400"/>
            <a:ext cx="11042355" cy="542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614" lvl="1" indent="-403807" algn="just">
              <a:lnSpc>
                <a:spcPts val="4339"/>
              </a:lnSpc>
              <a:buFont typeface="Arial"/>
              <a:buChar char="•"/>
            </a:pPr>
            <a:r>
              <a:rPr lang="en-US" sz="374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Improve oral risk level detecting technique</a:t>
            </a:r>
          </a:p>
          <a:p>
            <a:pPr marL="807614" lvl="1" indent="-403807" algn="just">
              <a:lnSpc>
                <a:spcPts val="4339"/>
              </a:lnSpc>
              <a:buFont typeface="Arial"/>
              <a:buChar char="•"/>
            </a:pPr>
            <a:r>
              <a:rPr lang="en-US" sz="374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Machine learning technique regarding symptoms checking</a:t>
            </a:r>
          </a:p>
          <a:p>
            <a:pPr marL="807614" lvl="1" indent="-403807" algn="just">
              <a:lnSpc>
                <a:spcPts val="4339"/>
              </a:lnSpc>
              <a:buFont typeface="Arial"/>
              <a:buChar char="•"/>
            </a:pPr>
            <a:r>
              <a:rPr lang="en-US" sz="374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Provides services to disadvantaged children</a:t>
            </a:r>
          </a:p>
          <a:p>
            <a:pPr marL="807614" lvl="1" indent="-403807" algn="just">
              <a:lnSpc>
                <a:spcPts val="4339"/>
              </a:lnSpc>
              <a:buFont typeface="Arial"/>
              <a:buChar char="•"/>
            </a:pPr>
            <a:r>
              <a:rPr lang="en-US" sz="374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Virtual oral/dental health campaign</a:t>
            </a:r>
          </a:p>
          <a:p>
            <a:pPr marL="807614" lvl="1" indent="-403807" algn="just">
              <a:lnSpc>
                <a:spcPts val="4339"/>
              </a:lnSpc>
              <a:buFont typeface="Arial"/>
              <a:buChar char="•"/>
            </a:pPr>
            <a:r>
              <a:rPr lang="en-US" sz="374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Live chat with dental professionals on emergency</a:t>
            </a:r>
          </a:p>
          <a:p>
            <a:pPr marL="807614" lvl="1" indent="-403807" algn="just">
              <a:lnSpc>
                <a:spcPts val="4339"/>
              </a:lnSpc>
              <a:buFont typeface="Arial"/>
              <a:buChar char="•"/>
            </a:pPr>
            <a:r>
              <a:rPr lang="en-US" sz="374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Oral health are monitoring for specific group of individuals</a:t>
            </a:r>
          </a:p>
          <a:p>
            <a:pPr algn="just">
              <a:lnSpc>
                <a:spcPts val="4339"/>
              </a:lnSpc>
            </a:pPr>
            <a:endParaRPr lang="en-US" sz="3740" b="1">
              <a:solidFill>
                <a:srgbClr val="323B6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9563" y="2095500"/>
            <a:ext cx="1059508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0"/>
              </a:lnSpc>
            </a:pPr>
            <a:r>
              <a:rPr lang="en-US" sz="5000" b="1" spc="-25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Future Prospects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4707" y="0"/>
            <a:ext cx="7653293" cy="10287000"/>
            <a:chOff x="0" y="0"/>
            <a:chExt cx="992602" cy="1334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2602" cy="1334183"/>
            </a:xfrm>
            <a:custGeom>
              <a:avLst/>
              <a:gdLst/>
              <a:ahLst/>
              <a:cxnLst/>
              <a:rect l="l" t="t" r="r" b="b"/>
              <a:pathLst>
                <a:path w="992602" h="1334183">
                  <a:moveTo>
                    <a:pt x="0" y="0"/>
                  </a:moveTo>
                  <a:lnTo>
                    <a:pt x="992602" y="0"/>
                  </a:lnTo>
                  <a:lnTo>
                    <a:pt x="992602" y="1334183"/>
                  </a:lnTo>
                  <a:lnTo>
                    <a:pt x="0" y="1334183"/>
                  </a:lnTo>
                  <a:close/>
                </a:path>
              </a:pathLst>
            </a:custGeom>
            <a:blipFill>
              <a:blip r:embed="rId2"/>
              <a:stretch>
                <a:fillRect l="-50809" r="-5080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9058699" y="877404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65486" y="8283684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6"/>
                </a:lnTo>
                <a:lnTo>
                  <a:pt x="0" y="974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604677" y="72179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7"/>
                </a:lnTo>
                <a:lnTo>
                  <a:pt x="0" y="9746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0"/>
            <a:ext cx="487635" cy="10287000"/>
            <a:chOff x="0" y="0"/>
            <a:chExt cx="128431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431" cy="2709333"/>
            </a:xfrm>
            <a:custGeom>
              <a:avLst/>
              <a:gdLst/>
              <a:ahLst/>
              <a:cxnLst/>
              <a:rect l="l" t="t" r="r" b="b"/>
              <a:pathLst>
                <a:path w="128431" h="2709333">
                  <a:moveTo>
                    <a:pt x="0" y="0"/>
                  </a:moveTo>
                  <a:lnTo>
                    <a:pt x="128431" y="0"/>
                  </a:lnTo>
                  <a:lnTo>
                    <a:pt x="1284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43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5782637"/>
            <a:ext cx="8754030" cy="71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49"/>
              </a:lnSpc>
            </a:pPr>
            <a:r>
              <a:rPr lang="en-US" sz="4999" b="1" spc="249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FOR YOUR ATTENTION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525141"/>
            <a:ext cx="9546670" cy="204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776"/>
              </a:lnSpc>
              <a:spcBef>
                <a:spcPct val="0"/>
              </a:spcBef>
            </a:pPr>
            <a:r>
              <a:rPr lang="en-US" sz="14212" b="1" spc="-71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sz="14212" b="1" u="none" strike="noStrike" spc="-71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11399" y="0"/>
            <a:ext cx="3176601" cy="10287000"/>
            <a:chOff x="0" y="0"/>
            <a:chExt cx="83663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6636" cy="2709333"/>
            </a:xfrm>
            <a:custGeom>
              <a:avLst/>
              <a:gdLst/>
              <a:ahLst/>
              <a:cxnLst/>
              <a:rect l="l" t="t" r="r" b="b"/>
              <a:pathLst>
                <a:path w="836636" h="2709333">
                  <a:moveTo>
                    <a:pt x="0" y="0"/>
                  </a:moveTo>
                  <a:lnTo>
                    <a:pt x="836636" y="0"/>
                  </a:lnTo>
                  <a:lnTo>
                    <a:pt x="8366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3663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23126" y="6096435"/>
            <a:ext cx="8671176" cy="8671176"/>
          </a:xfrm>
          <a:custGeom>
            <a:avLst/>
            <a:gdLst/>
            <a:ahLst/>
            <a:cxnLst/>
            <a:rect l="l" t="t" r="r" b="b"/>
            <a:pathLst>
              <a:path w="8671176" h="8671176">
                <a:moveTo>
                  <a:pt x="0" y="0"/>
                </a:moveTo>
                <a:lnTo>
                  <a:pt x="8671176" y="0"/>
                </a:lnTo>
                <a:lnTo>
                  <a:pt x="8671176" y="8671176"/>
                </a:lnTo>
                <a:lnTo>
                  <a:pt x="0" y="867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3874" y="9003782"/>
            <a:ext cx="1754901" cy="927904"/>
          </a:xfrm>
          <a:custGeom>
            <a:avLst/>
            <a:gdLst/>
            <a:ahLst/>
            <a:cxnLst/>
            <a:rect l="l" t="t" r="r" b="b"/>
            <a:pathLst>
              <a:path w="1754901" h="927904">
                <a:moveTo>
                  <a:pt x="0" y="0"/>
                </a:moveTo>
                <a:lnTo>
                  <a:pt x="1754901" y="0"/>
                </a:lnTo>
                <a:lnTo>
                  <a:pt x="1754901" y="927904"/>
                </a:lnTo>
                <a:lnTo>
                  <a:pt x="0" y="92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95067" y="72179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7"/>
                </a:lnTo>
                <a:lnTo>
                  <a:pt x="0" y="97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11399" y="3388110"/>
            <a:ext cx="2187708" cy="2496671"/>
          </a:xfrm>
          <a:custGeom>
            <a:avLst/>
            <a:gdLst/>
            <a:ahLst/>
            <a:cxnLst/>
            <a:rect l="l" t="t" r="r" b="b"/>
            <a:pathLst>
              <a:path w="2187708" h="2496671">
                <a:moveTo>
                  <a:pt x="0" y="0"/>
                </a:moveTo>
                <a:lnTo>
                  <a:pt x="2187708" y="0"/>
                </a:lnTo>
                <a:lnTo>
                  <a:pt x="2187708" y="2496671"/>
                </a:lnTo>
                <a:lnTo>
                  <a:pt x="0" y="24966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966817"/>
            <a:ext cx="989442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0"/>
              </a:lnSpc>
            </a:pPr>
            <a:r>
              <a:rPr lang="en-US" sz="5000" b="1" spc="-25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Motivation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5497" y="3397635"/>
            <a:ext cx="12714025" cy="369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80 percentage of the population have at least one or more oral diseases</a:t>
            </a:r>
          </a:p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One dental surgeon for every 0.2 million people</a:t>
            </a:r>
          </a:p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People of rural areas are less knowledgeable and cautious</a:t>
            </a:r>
          </a:p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Lack of dental facility in district level health complexes</a:t>
            </a:r>
          </a:p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During COVID-19 pandemic, dental clinics are shut for regular practices</a:t>
            </a:r>
          </a:p>
          <a:p>
            <a:pPr marL="604519" lvl="1" indent="-302260" algn="l">
              <a:lnSpc>
                <a:spcPts val="3247"/>
              </a:lnSpc>
              <a:buFont typeface="Arial"/>
              <a:buChar char="•"/>
            </a:pPr>
            <a:r>
              <a:rPr lang="en-US" sz="2799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Dental specialist is at the forefront of getting infected by COVID-19</a:t>
            </a:r>
          </a:p>
          <a:p>
            <a:pPr algn="l">
              <a:lnSpc>
                <a:spcPts val="3247"/>
              </a:lnSpc>
            </a:pPr>
            <a:endParaRPr lang="en-US" sz="2799" b="1">
              <a:solidFill>
                <a:srgbClr val="323B6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923126" y="2416025"/>
            <a:ext cx="8994098" cy="8229600"/>
          </a:xfrm>
          <a:custGeom>
            <a:avLst/>
            <a:gdLst/>
            <a:ahLst/>
            <a:cxnLst/>
            <a:rect l="l" t="t" r="r" b="b"/>
            <a:pathLst>
              <a:path w="8994098" h="8229600">
                <a:moveTo>
                  <a:pt x="0" y="0"/>
                </a:moveTo>
                <a:lnTo>
                  <a:pt x="8994098" y="0"/>
                </a:lnTo>
                <a:lnTo>
                  <a:pt x="8994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11399" y="0"/>
            <a:ext cx="3176601" cy="10287000"/>
            <a:chOff x="0" y="0"/>
            <a:chExt cx="83663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6636" cy="2709333"/>
            </a:xfrm>
            <a:custGeom>
              <a:avLst/>
              <a:gdLst/>
              <a:ahLst/>
              <a:cxnLst/>
              <a:rect l="l" t="t" r="r" b="b"/>
              <a:pathLst>
                <a:path w="836636" h="2709333">
                  <a:moveTo>
                    <a:pt x="0" y="0"/>
                  </a:moveTo>
                  <a:lnTo>
                    <a:pt x="836636" y="0"/>
                  </a:lnTo>
                  <a:lnTo>
                    <a:pt x="8366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3663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23126" y="6096435"/>
            <a:ext cx="8671176" cy="8671176"/>
          </a:xfrm>
          <a:custGeom>
            <a:avLst/>
            <a:gdLst/>
            <a:ahLst/>
            <a:cxnLst/>
            <a:rect l="l" t="t" r="r" b="b"/>
            <a:pathLst>
              <a:path w="8671176" h="8671176">
                <a:moveTo>
                  <a:pt x="0" y="0"/>
                </a:moveTo>
                <a:lnTo>
                  <a:pt x="8671176" y="0"/>
                </a:lnTo>
                <a:lnTo>
                  <a:pt x="8671176" y="8671176"/>
                </a:lnTo>
                <a:lnTo>
                  <a:pt x="0" y="867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3874" y="9003782"/>
            <a:ext cx="1754901" cy="927904"/>
          </a:xfrm>
          <a:custGeom>
            <a:avLst/>
            <a:gdLst/>
            <a:ahLst/>
            <a:cxnLst/>
            <a:rect l="l" t="t" r="r" b="b"/>
            <a:pathLst>
              <a:path w="1754901" h="927904">
                <a:moveTo>
                  <a:pt x="0" y="0"/>
                </a:moveTo>
                <a:lnTo>
                  <a:pt x="1754901" y="0"/>
                </a:lnTo>
                <a:lnTo>
                  <a:pt x="1754901" y="927904"/>
                </a:lnTo>
                <a:lnTo>
                  <a:pt x="0" y="92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95067" y="72179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7"/>
                </a:lnTo>
                <a:lnTo>
                  <a:pt x="0" y="97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11399" y="3388110"/>
            <a:ext cx="2187708" cy="2496671"/>
          </a:xfrm>
          <a:custGeom>
            <a:avLst/>
            <a:gdLst/>
            <a:ahLst/>
            <a:cxnLst/>
            <a:rect l="l" t="t" r="r" b="b"/>
            <a:pathLst>
              <a:path w="2187708" h="2496671">
                <a:moveTo>
                  <a:pt x="0" y="0"/>
                </a:moveTo>
                <a:lnTo>
                  <a:pt x="2187708" y="0"/>
                </a:lnTo>
                <a:lnTo>
                  <a:pt x="2187708" y="2496671"/>
                </a:lnTo>
                <a:lnTo>
                  <a:pt x="0" y="24966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966817"/>
            <a:ext cx="989442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0"/>
              </a:lnSpc>
            </a:pPr>
            <a:r>
              <a:rPr lang="en-US" sz="5000" b="1" spc="-25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Why E-DENTIST?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5497" y="3397635"/>
            <a:ext cx="12122816" cy="508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Facilitate and extend the access and delivery in oral health care [N. D. Jampani et al.]</a:t>
            </a:r>
          </a:p>
          <a:p>
            <a:pPr marL="582930" lvl="1" indent="-291465" algn="l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Constructive method to increase the reach of dental expertise</a:t>
            </a:r>
          </a:p>
          <a:p>
            <a:pPr marL="582930" lvl="1" indent="-291465" algn="l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Cost effective compare to conventional dental consultation [Mohamed Estai1 et al.]</a:t>
            </a:r>
          </a:p>
          <a:p>
            <a:pPr marL="582930" lvl="1" indent="-291465" algn="l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Innovative approach to continue dental practice during this COVID-19 pandemic [Shantanu Deshpande et al.]</a:t>
            </a:r>
          </a:p>
          <a:p>
            <a:pPr marL="582930" lvl="1" indent="-291465" algn="l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Participants expressed positive views towards Teledentistry [Naomi Rahman et al.]</a:t>
            </a:r>
          </a:p>
          <a:p>
            <a:pPr marL="582930" lvl="1" indent="-291465" algn="l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Well perceived by dental specialists in dental practice [Alla T. Alsharif et al.]</a:t>
            </a:r>
          </a:p>
          <a:p>
            <a:pPr marL="582930" lvl="1" indent="-291465" algn="l">
              <a:lnSpc>
                <a:spcPts val="3131"/>
              </a:lnSpc>
              <a:buFont typeface="Arial"/>
              <a:buChar char="•"/>
            </a:pPr>
            <a:r>
              <a:rPr lang="en-US" sz="2700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Role in General and Specialty Dental Practice [Suhani Ghai]</a:t>
            </a:r>
          </a:p>
          <a:p>
            <a:pPr algn="l">
              <a:lnSpc>
                <a:spcPts val="3131"/>
              </a:lnSpc>
            </a:pPr>
            <a:endParaRPr lang="en-US" sz="2700" b="1">
              <a:solidFill>
                <a:srgbClr val="323B6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923126" y="2416025"/>
            <a:ext cx="8994098" cy="8229600"/>
          </a:xfrm>
          <a:custGeom>
            <a:avLst/>
            <a:gdLst/>
            <a:ahLst/>
            <a:cxnLst/>
            <a:rect l="l" t="t" r="r" b="b"/>
            <a:pathLst>
              <a:path w="8994098" h="8229600">
                <a:moveTo>
                  <a:pt x="0" y="0"/>
                </a:moveTo>
                <a:lnTo>
                  <a:pt x="8994098" y="0"/>
                </a:lnTo>
                <a:lnTo>
                  <a:pt x="8994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11399" y="0"/>
            <a:ext cx="3176601" cy="10287000"/>
            <a:chOff x="0" y="0"/>
            <a:chExt cx="83663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6636" cy="2709333"/>
            </a:xfrm>
            <a:custGeom>
              <a:avLst/>
              <a:gdLst/>
              <a:ahLst/>
              <a:cxnLst/>
              <a:rect l="l" t="t" r="r" b="b"/>
              <a:pathLst>
                <a:path w="836636" h="2709333">
                  <a:moveTo>
                    <a:pt x="0" y="0"/>
                  </a:moveTo>
                  <a:lnTo>
                    <a:pt x="836636" y="0"/>
                  </a:lnTo>
                  <a:lnTo>
                    <a:pt x="8366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3663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23126" y="6096435"/>
            <a:ext cx="8671176" cy="8671176"/>
          </a:xfrm>
          <a:custGeom>
            <a:avLst/>
            <a:gdLst/>
            <a:ahLst/>
            <a:cxnLst/>
            <a:rect l="l" t="t" r="r" b="b"/>
            <a:pathLst>
              <a:path w="8671176" h="8671176">
                <a:moveTo>
                  <a:pt x="0" y="0"/>
                </a:moveTo>
                <a:lnTo>
                  <a:pt x="8671176" y="0"/>
                </a:lnTo>
                <a:lnTo>
                  <a:pt x="8671176" y="8671176"/>
                </a:lnTo>
                <a:lnTo>
                  <a:pt x="0" y="867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3874" y="9003782"/>
            <a:ext cx="1754901" cy="927904"/>
          </a:xfrm>
          <a:custGeom>
            <a:avLst/>
            <a:gdLst/>
            <a:ahLst/>
            <a:cxnLst/>
            <a:rect l="l" t="t" r="r" b="b"/>
            <a:pathLst>
              <a:path w="1754901" h="927904">
                <a:moveTo>
                  <a:pt x="0" y="0"/>
                </a:moveTo>
                <a:lnTo>
                  <a:pt x="1754901" y="0"/>
                </a:lnTo>
                <a:lnTo>
                  <a:pt x="1754901" y="927904"/>
                </a:lnTo>
                <a:lnTo>
                  <a:pt x="0" y="92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95067" y="72179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7"/>
                </a:lnTo>
                <a:lnTo>
                  <a:pt x="0" y="97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11399" y="3388110"/>
            <a:ext cx="2187708" cy="2496671"/>
          </a:xfrm>
          <a:custGeom>
            <a:avLst/>
            <a:gdLst/>
            <a:ahLst/>
            <a:cxnLst/>
            <a:rect l="l" t="t" r="r" b="b"/>
            <a:pathLst>
              <a:path w="2187708" h="2496671">
                <a:moveTo>
                  <a:pt x="0" y="0"/>
                </a:moveTo>
                <a:lnTo>
                  <a:pt x="2187708" y="0"/>
                </a:lnTo>
                <a:lnTo>
                  <a:pt x="2187708" y="2496671"/>
                </a:lnTo>
                <a:lnTo>
                  <a:pt x="0" y="24966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15497" y="3397635"/>
            <a:ext cx="11612352" cy="378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7651" lvl="1" indent="-353826" algn="just">
              <a:lnSpc>
                <a:spcPts val="3802"/>
              </a:lnSpc>
              <a:buFont typeface="Arial"/>
              <a:buChar char="•"/>
            </a:pPr>
            <a:r>
              <a:rPr lang="en-US" sz="3277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Combination of telecommunications and dentistry</a:t>
            </a:r>
          </a:p>
          <a:p>
            <a:pPr marL="707651" lvl="1" indent="-353826" algn="just">
              <a:lnSpc>
                <a:spcPts val="3802"/>
              </a:lnSpc>
              <a:buFont typeface="Arial"/>
              <a:buChar char="•"/>
            </a:pPr>
            <a:r>
              <a:rPr lang="en-US" sz="3277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Exchange clinical information and images over remote distances</a:t>
            </a:r>
          </a:p>
          <a:p>
            <a:pPr algn="just">
              <a:lnSpc>
                <a:spcPts val="3802"/>
              </a:lnSpc>
            </a:pPr>
            <a:endParaRPr lang="en-US" sz="3277" b="1">
              <a:solidFill>
                <a:srgbClr val="323B6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707651" lvl="1" indent="-353826" algn="just">
              <a:lnSpc>
                <a:spcPts val="3802"/>
              </a:lnSpc>
              <a:buFont typeface="Arial"/>
              <a:buChar char="•"/>
            </a:pPr>
            <a:r>
              <a:rPr lang="en-US" sz="3277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 Forms of  E-Dentist</a:t>
            </a:r>
          </a:p>
          <a:p>
            <a:pPr algn="just">
              <a:lnSpc>
                <a:spcPts val="3802"/>
              </a:lnSpc>
            </a:pPr>
            <a:r>
              <a:rPr lang="en-US" sz="3277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  •Synchronous (Live Video)</a:t>
            </a:r>
          </a:p>
          <a:p>
            <a:pPr algn="just">
              <a:lnSpc>
                <a:spcPts val="3802"/>
              </a:lnSpc>
            </a:pPr>
            <a:r>
              <a:rPr lang="en-US" sz="3277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  •Asynchronous (Store and Forward)</a:t>
            </a:r>
          </a:p>
          <a:p>
            <a:pPr algn="just">
              <a:lnSpc>
                <a:spcPts val="3572"/>
              </a:lnSpc>
            </a:pPr>
            <a:endParaRPr lang="en-US" sz="3277" b="1">
              <a:solidFill>
                <a:srgbClr val="323B6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923126" y="2416025"/>
            <a:ext cx="8994098" cy="8229600"/>
          </a:xfrm>
          <a:custGeom>
            <a:avLst/>
            <a:gdLst/>
            <a:ahLst/>
            <a:cxnLst/>
            <a:rect l="l" t="t" r="r" b="b"/>
            <a:pathLst>
              <a:path w="8994098" h="8229600">
                <a:moveTo>
                  <a:pt x="0" y="0"/>
                </a:moveTo>
                <a:lnTo>
                  <a:pt x="8994098" y="0"/>
                </a:lnTo>
                <a:lnTo>
                  <a:pt x="8994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966817"/>
            <a:ext cx="989442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0"/>
              </a:lnSpc>
            </a:pPr>
            <a:r>
              <a:rPr lang="en-US" sz="5000" b="1" spc="-25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 E-Dentist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556608" cy="10287000"/>
            <a:chOff x="0" y="0"/>
            <a:chExt cx="1060623" cy="1275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0623" cy="1275111"/>
            </a:xfrm>
            <a:custGeom>
              <a:avLst/>
              <a:gdLst/>
              <a:ahLst/>
              <a:cxnLst/>
              <a:rect l="l" t="t" r="r" b="b"/>
              <a:pathLst>
                <a:path w="1060623" h="1275111">
                  <a:moveTo>
                    <a:pt x="0" y="0"/>
                  </a:moveTo>
                  <a:lnTo>
                    <a:pt x="1060623" y="0"/>
                  </a:lnTo>
                  <a:lnTo>
                    <a:pt x="1060623" y="1275111"/>
                  </a:lnTo>
                  <a:lnTo>
                    <a:pt x="0" y="1275111"/>
                  </a:lnTo>
                  <a:close/>
                </a:path>
              </a:pathLst>
            </a:custGeom>
            <a:blipFill>
              <a:blip r:embed="rId2"/>
              <a:stretch>
                <a:fillRect l="-3499" r="-349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87635" cy="10287000"/>
            <a:chOff x="0" y="0"/>
            <a:chExt cx="12843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431" cy="2709333"/>
            </a:xfrm>
            <a:custGeom>
              <a:avLst/>
              <a:gdLst/>
              <a:ahLst/>
              <a:cxnLst/>
              <a:rect l="l" t="t" r="r" b="b"/>
              <a:pathLst>
                <a:path w="128431" h="2709333">
                  <a:moveTo>
                    <a:pt x="0" y="0"/>
                  </a:moveTo>
                  <a:lnTo>
                    <a:pt x="128431" y="0"/>
                  </a:lnTo>
                  <a:lnTo>
                    <a:pt x="1284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43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308037" y="1085850"/>
            <a:ext cx="8471777" cy="198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70"/>
              </a:lnSpc>
            </a:pPr>
            <a:r>
              <a:rPr lang="en-US" sz="7000" b="1" spc="-35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Mobile healthcare in Bangladesh</a:t>
            </a:r>
          </a:p>
        </p:txBody>
      </p:sp>
      <p:sp>
        <p:nvSpPr>
          <p:cNvPr id="8" name="Freeform 8"/>
          <p:cNvSpPr/>
          <p:nvPr/>
        </p:nvSpPr>
        <p:spPr>
          <a:xfrm>
            <a:off x="16205614" y="8909529"/>
            <a:ext cx="4950154" cy="4950154"/>
          </a:xfrm>
          <a:custGeom>
            <a:avLst/>
            <a:gdLst/>
            <a:ahLst/>
            <a:cxnLst/>
            <a:rect l="l" t="t" r="r" b="b"/>
            <a:pathLst>
              <a:path w="4950154" h="4950154">
                <a:moveTo>
                  <a:pt x="0" y="0"/>
                </a:moveTo>
                <a:lnTo>
                  <a:pt x="4950154" y="0"/>
                </a:lnTo>
                <a:lnTo>
                  <a:pt x="4950154" y="4950154"/>
                </a:lnTo>
                <a:lnTo>
                  <a:pt x="0" y="495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48645" y="306211"/>
            <a:ext cx="1754901" cy="927904"/>
          </a:xfrm>
          <a:custGeom>
            <a:avLst/>
            <a:gdLst/>
            <a:ahLst/>
            <a:cxnLst/>
            <a:rect l="l" t="t" r="r" b="b"/>
            <a:pathLst>
              <a:path w="1754901" h="927904">
                <a:moveTo>
                  <a:pt x="0" y="0"/>
                </a:moveTo>
                <a:lnTo>
                  <a:pt x="1754901" y="0"/>
                </a:lnTo>
                <a:lnTo>
                  <a:pt x="1754901" y="927904"/>
                </a:lnTo>
                <a:lnTo>
                  <a:pt x="0" y="92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08037" y="3604959"/>
            <a:ext cx="6335584" cy="309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034" lvl="1" indent="-382517" algn="just">
              <a:lnSpc>
                <a:spcPts val="4110"/>
              </a:lnSpc>
              <a:buFont typeface="Arial"/>
              <a:buChar char="•"/>
            </a:pPr>
            <a:r>
              <a:rPr lang="en-US" sz="3543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Video consultation</a:t>
            </a:r>
          </a:p>
          <a:p>
            <a:pPr marL="765034" lvl="1" indent="-382517" algn="just">
              <a:lnSpc>
                <a:spcPts val="4110"/>
              </a:lnSpc>
              <a:buFont typeface="Arial"/>
              <a:buChar char="•"/>
            </a:pPr>
            <a:r>
              <a:rPr lang="en-US" sz="3543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Digital prescription</a:t>
            </a:r>
          </a:p>
          <a:p>
            <a:pPr marL="765034" lvl="1" indent="-382517" algn="just">
              <a:lnSpc>
                <a:spcPts val="4110"/>
              </a:lnSpc>
              <a:buFont typeface="Arial"/>
              <a:buChar char="•"/>
            </a:pPr>
            <a:r>
              <a:rPr lang="en-US" sz="3543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Medication reminder</a:t>
            </a:r>
          </a:p>
          <a:p>
            <a:pPr marL="765034" lvl="1" indent="-382517" algn="just">
              <a:lnSpc>
                <a:spcPts val="4110"/>
              </a:lnSpc>
              <a:buFont typeface="Arial"/>
              <a:buChar char="•"/>
            </a:pPr>
            <a:r>
              <a:rPr lang="en-US" sz="3543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Online pharmacy </a:t>
            </a:r>
          </a:p>
          <a:p>
            <a:pPr marL="765034" lvl="1" indent="-382517" algn="just">
              <a:lnSpc>
                <a:spcPts val="4110"/>
              </a:lnSpc>
              <a:buFont typeface="Arial"/>
              <a:buChar char="•"/>
            </a:pPr>
            <a:r>
              <a:rPr lang="en-US" sz="3543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Health related blog</a:t>
            </a:r>
          </a:p>
          <a:p>
            <a:pPr algn="just">
              <a:lnSpc>
                <a:spcPts val="4110"/>
              </a:lnSpc>
            </a:pPr>
            <a:endParaRPr lang="en-US" sz="3543" b="1">
              <a:solidFill>
                <a:srgbClr val="323B6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457605" cy="10287000"/>
            <a:chOff x="0" y="0"/>
            <a:chExt cx="676490" cy="1275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6490" cy="1275111"/>
            </a:xfrm>
            <a:custGeom>
              <a:avLst/>
              <a:gdLst/>
              <a:ahLst/>
              <a:cxnLst/>
              <a:rect l="l" t="t" r="r" b="b"/>
              <a:pathLst>
                <a:path w="676490" h="1275111">
                  <a:moveTo>
                    <a:pt x="0" y="0"/>
                  </a:moveTo>
                  <a:lnTo>
                    <a:pt x="676490" y="0"/>
                  </a:lnTo>
                  <a:lnTo>
                    <a:pt x="676490" y="1275111"/>
                  </a:lnTo>
                  <a:lnTo>
                    <a:pt x="0" y="1275111"/>
                  </a:lnTo>
                  <a:close/>
                </a:path>
              </a:pathLst>
            </a:custGeom>
            <a:blipFill>
              <a:blip r:embed="rId2"/>
              <a:stretch>
                <a:fillRect l="-91455" r="-9145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87635" cy="10287000"/>
            <a:chOff x="0" y="0"/>
            <a:chExt cx="12843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431" cy="2709333"/>
            </a:xfrm>
            <a:custGeom>
              <a:avLst/>
              <a:gdLst/>
              <a:ahLst/>
              <a:cxnLst/>
              <a:rect l="l" t="t" r="r" b="b"/>
              <a:pathLst>
                <a:path w="128431" h="2709333">
                  <a:moveTo>
                    <a:pt x="0" y="0"/>
                  </a:moveTo>
                  <a:lnTo>
                    <a:pt x="128431" y="0"/>
                  </a:lnTo>
                  <a:lnTo>
                    <a:pt x="1284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43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409359" y="1085850"/>
            <a:ext cx="10594187" cy="109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36"/>
              </a:lnSpc>
            </a:pPr>
            <a:r>
              <a:rPr lang="en-US" sz="7600" b="1" spc="-38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Benefits of E-Dentist</a:t>
            </a:r>
          </a:p>
        </p:txBody>
      </p:sp>
      <p:sp>
        <p:nvSpPr>
          <p:cNvPr id="8" name="Freeform 8"/>
          <p:cNvSpPr/>
          <p:nvPr/>
        </p:nvSpPr>
        <p:spPr>
          <a:xfrm>
            <a:off x="16205614" y="8909529"/>
            <a:ext cx="4950154" cy="4950154"/>
          </a:xfrm>
          <a:custGeom>
            <a:avLst/>
            <a:gdLst/>
            <a:ahLst/>
            <a:cxnLst/>
            <a:rect l="l" t="t" r="r" b="b"/>
            <a:pathLst>
              <a:path w="4950154" h="4950154">
                <a:moveTo>
                  <a:pt x="0" y="0"/>
                </a:moveTo>
                <a:lnTo>
                  <a:pt x="4950154" y="0"/>
                </a:lnTo>
                <a:lnTo>
                  <a:pt x="4950154" y="4950154"/>
                </a:lnTo>
                <a:lnTo>
                  <a:pt x="0" y="495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48645" y="306211"/>
            <a:ext cx="1754901" cy="927904"/>
          </a:xfrm>
          <a:custGeom>
            <a:avLst/>
            <a:gdLst/>
            <a:ahLst/>
            <a:cxnLst/>
            <a:rect l="l" t="t" r="r" b="b"/>
            <a:pathLst>
              <a:path w="1754901" h="927904">
                <a:moveTo>
                  <a:pt x="0" y="0"/>
                </a:moveTo>
                <a:lnTo>
                  <a:pt x="1754901" y="0"/>
                </a:lnTo>
                <a:lnTo>
                  <a:pt x="1754901" y="927904"/>
                </a:lnTo>
                <a:lnTo>
                  <a:pt x="0" y="92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409359" y="2785137"/>
            <a:ext cx="10727392" cy="458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2422" lvl="1" indent="-376211" algn="just">
              <a:lnSpc>
                <a:spcPts val="4042"/>
              </a:lnSpc>
              <a:buFont typeface="Arial"/>
              <a:buChar char="•"/>
            </a:pPr>
            <a:r>
              <a:rPr lang="en-US" sz="3485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Improves access to oral health care</a:t>
            </a:r>
          </a:p>
          <a:p>
            <a:pPr marL="752422" lvl="1" indent="-376211" algn="just">
              <a:lnSpc>
                <a:spcPts val="4042"/>
              </a:lnSpc>
              <a:buFont typeface="Arial"/>
              <a:buChar char="•"/>
            </a:pPr>
            <a:r>
              <a:rPr lang="en-US" sz="3485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Broader range of access to dental specialists</a:t>
            </a:r>
          </a:p>
          <a:p>
            <a:pPr marL="752422" lvl="1" indent="-376211" algn="just">
              <a:lnSpc>
                <a:spcPts val="4042"/>
              </a:lnSpc>
              <a:buFont typeface="Arial"/>
              <a:buChar char="•"/>
            </a:pPr>
            <a:r>
              <a:rPr lang="en-US" sz="3485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Reduces operational cost of dental clinic</a:t>
            </a:r>
          </a:p>
          <a:p>
            <a:pPr marL="752422" lvl="1" indent="-376211" algn="just">
              <a:lnSpc>
                <a:spcPts val="4042"/>
              </a:lnSpc>
              <a:buFont typeface="Arial"/>
              <a:buChar char="•"/>
            </a:pPr>
            <a:r>
              <a:rPr lang="en-US" sz="3485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Lower health care costs for dental patients</a:t>
            </a:r>
          </a:p>
          <a:p>
            <a:pPr marL="752422" lvl="1" indent="-376211" algn="just">
              <a:lnSpc>
                <a:spcPts val="4042"/>
              </a:lnSpc>
              <a:buFont typeface="Arial"/>
              <a:buChar char="•"/>
            </a:pPr>
            <a:r>
              <a:rPr lang="en-US" sz="3485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Less intimidating</a:t>
            </a:r>
          </a:p>
          <a:p>
            <a:pPr marL="752422" lvl="1" indent="-376211" algn="just">
              <a:lnSpc>
                <a:spcPts val="4042"/>
              </a:lnSpc>
              <a:buFont typeface="Arial"/>
              <a:buChar char="•"/>
            </a:pPr>
            <a:r>
              <a:rPr lang="en-US" sz="3485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Oral hygiene education</a:t>
            </a:r>
          </a:p>
          <a:p>
            <a:pPr marL="752422" lvl="1" indent="-376211" algn="just">
              <a:lnSpc>
                <a:spcPts val="4042"/>
              </a:lnSpc>
              <a:buFont typeface="Arial"/>
              <a:buChar char="•"/>
            </a:pPr>
            <a:r>
              <a:rPr lang="en-US" sz="3485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Better access for people with disabilities</a:t>
            </a:r>
          </a:p>
          <a:p>
            <a:pPr marL="752422" lvl="1" indent="-376211" algn="just">
              <a:lnSpc>
                <a:spcPts val="4042"/>
              </a:lnSpc>
              <a:buFont typeface="Arial"/>
              <a:buChar char="•"/>
            </a:pPr>
            <a:r>
              <a:rPr lang="en-US" sz="3485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Time efficient for both dentist and patient</a:t>
            </a:r>
          </a:p>
          <a:p>
            <a:pPr marL="0" lvl="0" indent="0" algn="just">
              <a:lnSpc>
                <a:spcPts val="4042"/>
              </a:lnSpc>
            </a:pPr>
            <a:endParaRPr lang="en-US" sz="3485">
              <a:solidFill>
                <a:srgbClr val="323B6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87635" cy="10287000"/>
            <a:chOff x="0" y="0"/>
            <a:chExt cx="12843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431" cy="2709333"/>
            </a:xfrm>
            <a:custGeom>
              <a:avLst/>
              <a:gdLst/>
              <a:ahLst/>
              <a:cxnLst/>
              <a:rect l="l" t="t" r="r" b="b"/>
              <a:pathLst>
                <a:path w="128431" h="2709333">
                  <a:moveTo>
                    <a:pt x="0" y="0"/>
                  </a:moveTo>
                  <a:lnTo>
                    <a:pt x="128431" y="0"/>
                  </a:lnTo>
                  <a:lnTo>
                    <a:pt x="1284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43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22377" y="72179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7"/>
                </a:lnTo>
                <a:lnTo>
                  <a:pt x="0" y="97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21075" y="901617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6"/>
                </a:lnTo>
                <a:lnTo>
                  <a:pt x="0" y="97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7635" y="8508045"/>
            <a:ext cx="1736705" cy="1778955"/>
          </a:xfrm>
          <a:custGeom>
            <a:avLst/>
            <a:gdLst/>
            <a:ahLst/>
            <a:cxnLst/>
            <a:rect l="l" t="t" r="r" b="b"/>
            <a:pathLst>
              <a:path w="1736705" h="1778955">
                <a:moveTo>
                  <a:pt x="0" y="0"/>
                </a:moveTo>
                <a:lnTo>
                  <a:pt x="1736705" y="0"/>
                </a:lnTo>
                <a:lnTo>
                  <a:pt x="1736705" y="1778955"/>
                </a:lnTo>
                <a:lnTo>
                  <a:pt x="0" y="1778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09563" y="3190875"/>
            <a:ext cx="10430632" cy="346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607" lvl="1" indent="-365804" algn="just">
              <a:lnSpc>
                <a:spcPts val="3930"/>
              </a:lnSpc>
              <a:buFont typeface="Arial"/>
              <a:buChar char="•"/>
            </a:pPr>
            <a:r>
              <a:rPr lang="en-US" sz="3388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Remote consultation with the dental specialist between:</a:t>
            </a:r>
          </a:p>
          <a:p>
            <a:pPr algn="just">
              <a:lnSpc>
                <a:spcPts val="3930"/>
              </a:lnSpc>
            </a:pPr>
            <a:r>
              <a:rPr lang="en-US" sz="3388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       •Dental Professional and Patient</a:t>
            </a:r>
          </a:p>
          <a:p>
            <a:pPr algn="just">
              <a:lnSpc>
                <a:spcPts val="3930"/>
              </a:lnSpc>
            </a:pPr>
            <a:r>
              <a:rPr lang="en-US" sz="3388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       •Dental Professional and Allied Dental Personnel</a:t>
            </a:r>
          </a:p>
          <a:p>
            <a:pPr marL="731607" lvl="1" indent="-365804" algn="just">
              <a:lnSpc>
                <a:spcPts val="3930"/>
              </a:lnSpc>
              <a:buFont typeface="Arial"/>
              <a:buChar char="•"/>
            </a:pPr>
            <a:r>
              <a:rPr lang="en-US" sz="3388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Survey and monitor oral health care</a:t>
            </a:r>
          </a:p>
          <a:p>
            <a:pPr marL="731607" lvl="1" indent="-365804" algn="just">
              <a:lnSpc>
                <a:spcPts val="3930"/>
              </a:lnSpc>
              <a:buFont typeface="Arial"/>
              <a:buChar char="•"/>
            </a:pPr>
            <a:r>
              <a:rPr lang="en-US" sz="3388">
                <a:solidFill>
                  <a:srgbClr val="323B60"/>
                </a:solidFill>
                <a:latin typeface="DM Sans"/>
                <a:ea typeface="DM Sans"/>
                <a:cs typeface="DM Sans"/>
                <a:sym typeface="DM Sans"/>
              </a:rPr>
              <a:t>Self checkups for primary oral diseases</a:t>
            </a:r>
          </a:p>
          <a:p>
            <a:pPr marL="0" lvl="0" indent="0" algn="just">
              <a:lnSpc>
                <a:spcPts val="3930"/>
              </a:lnSpc>
            </a:pPr>
            <a:endParaRPr lang="en-US" sz="3388">
              <a:solidFill>
                <a:srgbClr val="323B6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3027898" y="286239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09563" y="2095500"/>
            <a:ext cx="8434437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0"/>
              </a:lnSpc>
            </a:pPr>
            <a:r>
              <a:rPr lang="en-US" sz="5000" b="1" spc="-25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Proposed Modules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87635" cy="10287000"/>
            <a:chOff x="0" y="0"/>
            <a:chExt cx="12843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431" cy="2709333"/>
            </a:xfrm>
            <a:custGeom>
              <a:avLst/>
              <a:gdLst/>
              <a:ahLst/>
              <a:cxnLst/>
              <a:rect l="l" t="t" r="r" b="b"/>
              <a:pathLst>
                <a:path w="128431" h="2709333">
                  <a:moveTo>
                    <a:pt x="0" y="0"/>
                  </a:moveTo>
                  <a:lnTo>
                    <a:pt x="128431" y="0"/>
                  </a:lnTo>
                  <a:lnTo>
                    <a:pt x="1284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43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22377" y="72179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7"/>
                </a:lnTo>
                <a:lnTo>
                  <a:pt x="0" y="97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21075" y="901617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6"/>
                </a:lnTo>
                <a:lnTo>
                  <a:pt x="0" y="97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51295" y="1929923"/>
            <a:ext cx="1736705" cy="1778955"/>
          </a:xfrm>
          <a:custGeom>
            <a:avLst/>
            <a:gdLst/>
            <a:ahLst/>
            <a:cxnLst/>
            <a:rect l="l" t="t" r="r" b="b"/>
            <a:pathLst>
              <a:path w="1736705" h="1778955">
                <a:moveTo>
                  <a:pt x="0" y="0"/>
                </a:moveTo>
                <a:lnTo>
                  <a:pt x="1736705" y="0"/>
                </a:lnTo>
                <a:lnTo>
                  <a:pt x="1736705" y="1778955"/>
                </a:lnTo>
                <a:lnTo>
                  <a:pt x="0" y="1778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09563" y="5596650"/>
            <a:ext cx="13133311" cy="4690350"/>
          </a:xfrm>
          <a:custGeom>
            <a:avLst/>
            <a:gdLst/>
            <a:ahLst/>
            <a:cxnLst/>
            <a:rect l="l" t="t" r="r" b="b"/>
            <a:pathLst>
              <a:path w="13133311" h="4690350">
                <a:moveTo>
                  <a:pt x="0" y="0"/>
                </a:moveTo>
                <a:lnTo>
                  <a:pt x="13133311" y="0"/>
                </a:lnTo>
                <a:lnTo>
                  <a:pt x="13133311" y="4690350"/>
                </a:lnTo>
                <a:lnTo>
                  <a:pt x="0" y="4690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78" r="-47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09563" y="2095500"/>
            <a:ext cx="8434437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0"/>
              </a:lnSpc>
            </a:pPr>
            <a:r>
              <a:rPr lang="en-US" sz="5000" b="1" spc="-25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Check Your Risk!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2294" y="3120324"/>
            <a:ext cx="7360327" cy="219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153" lvl="1" indent="-323576" algn="just">
              <a:lnSpc>
                <a:spcPts val="3477"/>
              </a:lnSpc>
              <a:buFont typeface="Arial"/>
              <a:buChar char="•"/>
            </a:pPr>
            <a:r>
              <a:rPr lang="en-US" sz="2997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Calculate oral health risk</a:t>
            </a:r>
          </a:p>
          <a:p>
            <a:pPr marL="647153" lvl="1" indent="-323576" algn="just">
              <a:lnSpc>
                <a:spcPts val="3477"/>
              </a:lnSpc>
              <a:buFont typeface="Arial"/>
              <a:buChar char="•"/>
            </a:pPr>
            <a:r>
              <a:rPr lang="en-US" sz="2997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Provide oral health data</a:t>
            </a:r>
          </a:p>
          <a:p>
            <a:pPr marL="647153" lvl="1" indent="-323576" algn="just">
              <a:lnSpc>
                <a:spcPts val="3477"/>
              </a:lnSpc>
              <a:buFont typeface="Arial"/>
              <a:buChar char="•"/>
            </a:pPr>
            <a:r>
              <a:rPr lang="en-US" sz="2997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Feedback based on data</a:t>
            </a:r>
          </a:p>
          <a:p>
            <a:pPr marL="647153" lvl="1" indent="-323576" algn="just">
              <a:lnSpc>
                <a:spcPts val="3477"/>
              </a:lnSpc>
              <a:buFont typeface="Arial"/>
              <a:buChar char="•"/>
            </a:pPr>
            <a:r>
              <a:rPr lang="en-US" sz="2997" b="1">
                <a:solidFill>
                  <a:srgbClr val="323B60"/>
                </a:solidFill>
                <a:latin typeface="DM Sans Bold"/>
                <a:ea typeface="DM Sans Bold"/>
                <a:cs typeface="DM Sans Bold"/>
                <a:sym typeface="DM Sans Bold"/>
              </a:rPr>
              <a:t>Risk level recommendation </a:t>
            </a:r>
          </a:p>
          <a:p>
            <a:pPr algn="just">
              <a:lnSpc>
                <a:spcPts val="3477"/>
              </a:lnSpc>
            </a:pPr>
            <a:endParaRPr lang="en-US" sz="2997" b="1">
              <a:solidFill>
                <a:srgbClr val="323B6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98"/>
            <a:ext cx="573594" cy="464611"/>
          </a:xfrm>
          <a:custGeom>
            <a:avLst/>
            <a:gdLst/>
            <a:ahLst/>
            <a:cxnLst/>
            <a:rect l="l" t="t" r="r" b="b"/>
            <a:pathLst>
              <a:path w="573594" h="464611">
                <a:moveTo>
                  <a:pt x="0" y="0"/>
                </a:moveTo>
                <a:lnTo>
                  <a:pt x="573594" y="0"/>
                </a:lnTo>
                <a:lnTo>
                  <a:pt x="573594" y="464611"/>
                </a:lnTo>
                <a:lnTo>
                  <a:pt x="0" y="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87635" cy="10287000"/>
            <a:chOff x="0" y="0"/>
            <a:chExt cx="12843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431" cy="2709333"/>
            </a:xfrm>
            <a:custGeom>
              <a:avLst/>
              <a:gdLst/>
              <a:ahLst/>
              <a:cxnLst/>
              <a:rect l="l" t="t" r="r" b="b"/>
              <a:pathLst>
                <a:path w="128431" h="2709333">
                  <a:moveTo>
                    <a:pt x="0" y="0"/>
                  </a:moveTo>
                  <a:lnTo>
                    <a:pt x="128431" y="0"/>
                  </a:lnTo>
                  <a:lnTo>
                    <a:pt x="1284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3B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43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22377" y="72179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7"/>
                </a:lnTo>
                <a:lnTo>
                  <a:pt x="0" y="97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21075" y="9016175"/>
            <a:ext cx="1843246" cy="974616"/>
          </a:xfrm>
          <a:custGeom>
            <a:avLst/>
            <a:gdLst/>
            <a:ahLst/>
            <a:cxnLst/>
            <a:rect l="l" t="t" r="r" b="b"/>
            <a:pathLst>
              <a:path w="1843246" h="974616">
                <a:moveTo>
                  <a:pt x="0" y="0"/>
                </a:moveTo>
                <a:lnTo>
                  <a:pt x="1843246" y="0"/>
                </a:lnTo>
                <a:lnTo>
                  <a:pt x="1843246" y="974616"/>
                </a:lnTo>
                <a:lnTo>
                  <a:pt x="0" y="97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51295" y="1929923"/>
            <a:ext cx="1736705" cy="1778955"/>
          </a:xfrm>
          <a:custGeom>
            <a:avLst/>
            <a:gdLst/>
            <a:ahLst/>
            <a:cxnLst/>
            <a:rect l="l" t="t" r="r" b="b"/>
            <a:pathLst>
              <a:path w="1736705" h="1778955">
                <a:moveTo>
                  <a:pt x="0" y="0"/>
                </a:moveTo>
                <a:lnTo>
                  <a:pt x="1736705" y="0"/>
                </a:lnTo>
                <a:lnTo>
                  <a:pt x="1736705" y="1778955"/>
                </a:lnTo>
                <a:lnTo>
                  <a:pt x="0" y="1778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09563" y="2095500"/>
            <a:ext cx="1059508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0"/>
              </a:lnSpc>
            </a:pPr>
            <a:r>
              <a:rPr lang="en-US" sz="5000" b="1" spc="-250">
                <a:solidFill>
                  <a:srgbClr val="323B60"/>
                </a:solidFill>
                <a:latin typeface="Inter Bold"/>
                <a:ea typeface="Inter Bold"/>
                <a:cs typeface="Inter Bold"/>
                <a:sym typeface="Inter Bold"/>
              </a:rPr>
              <a:t>Know Before Appointment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15221049" y="7418601"/>
            <a:ext cx="0" cy="622557"/>
          </a:xfrm>
          <a:prstGeom prst="line">
            <a:avLst/>
          </a:prstGeom>
          <a:ln w="19050" cap="flat">
            <a:solidFill>
              <a:srgbClr val="C1C2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2321728" y="5541692"/>
            <a:ext cx="0" cy="622557"/>
          </a:xfrm>
          <a:prstGeom prst="line">
            <a:avLst/>
          </a:prstGeom>
          <a:ln w="19050" cap="flat">
            <a:solidFill>
              <a:srgbClr val="999B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flipV="1">
            <a:off x="9897827" y="5871552"/>
            <a:ext cx="4505035" cy="1858327"/>
          </a:xfrm>
          <a:custGeom>
            <a:avLst/>
            <a:gdLst/>
            <a:ahLst/>
            <a:cxnLst/>
            <a:rect l="l" t="t" r="r" b="b"/>
            <a:pathLst>
              <a:path w="4505035" h="1858327">
                <a:moveTo>
                  <a:pt x="0" y="1858327"/>
                </a:moveTo>
                <a:lnTo>
                  <a:pt x="4505035" y="1858327"/>
                </a:lnTo>
                <a:lnTo>
                  <a:pt x="4505035" y="0"/>
                </a:lnTo>
                <a:lnTo>
                  <a:pt x="0" y="0"/>
                </a:lnTo>
                <a:lnTo>
                  <a:pt x="0" y="1858327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flipH="1" flipV="1">
            <a:off x="9421620" y="7425542"/>
            <a:ext cx="0" cy="622557"/>
          </a:xfrm>
          <a:prstGeom prst="line">
            <a:avLst/>
          </a:prstGeom>
          <a:ln w="19050" cap="flat">
            <a:solidFill>
              <a:srgbClr val="FFC9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flipV="1">
            <a:off x="7025549" y="5871552"/>
            <a:ext cx="4505035" cy="1858327"/>
          </a:xfrm>
          <a:custGeom>
            <a:avLst/>
            <a:gdLst/>
            <a:ahLst/>
            <a:cxnLst/>
            <a:rect l="l" t="t" r="r" b="b"/>
            <a:pathLst>
              <a:path w="4505035" h="1858327">
                <a:moveTo>
                  <a:pt x="0" y="1858327"/>
                </a:moveTo>
                <a:lnTo>
                  <a:pt x="4505035" y="1858327"/>
                </a:lnTo>
                <a:lnTo>
                  <a:pt x="4505035" y="0"/>
                </a:lnTo>
                <a:lnTo>
                  <a:pt x="0" y="0"/>
                </a:lnTo>
                <a:lnTo>
                  <a:pt x="0" y="1858327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4153270" y="5871552"/>
            <a:ext cx="4505035" cy="1858327"/>
          </a:xfrm>
          <a:custGeom>
            <a:avLst/>
            <a:gdLst/>
            <a:ahLst/>
            <a:cxnLst/>
            <a:rect l="l" t="t" r="r" b="b"/>
            <a:pathLst>
              <a:path w="4505035" h="1858327">
                <a:moveTo>
                  <a:pt x="0" y="1858327"/>
                </a:moveTo>
                <a:lnTo>
                  <a:pt x="4505035" y="1858327"/>
                </a:lnTo>
                <a:lnTo>
                  <a:pt x="4505035" y="0"/>
                </a:lnTo>
                <a:lnTo>
                  <a:pt x="0" y="0"/>
                </a:lnTo>
                <a:lnTo>
                  <a:pt x="0" y="1858327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1280992" y="5871552"/>
            <a:ext cx="4505035" cy="1858327"/>
          </a:xfrm>
          <a:custGeom>
            <a:avLst/>
            <a:gdLst/>
            <a:ahLst/>
            <a:cxnLst/>
            <a:rect l="l" t="t" r="r" b="b"/>
            <a:pathLst>
              <a:path w="4505035" h="1858327">
                <a:moveTo>
                  <a:pt x="0" y="1858327"/>
                </a:moveTo>
                <a:lnTo>
                  <a:pt x="4505035" y="1858327"/>
                </a:lnTo>
                <a:lnTo>
                  <a:pt x="4505035" y="0"/>
                </a:lnTo>
                <a:lnTo>
                  <a:pt x="0" y="0"/>
                </a:lnTo>
                <a:lnTo>
                  <a:pt x="0" y="1858327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2362395" y="7982518"/>
            <a:ext cx="2518018" cy="2178379"/>
          </a:xfrm>
          <a:custGeom>
            <a:avLst/>
            <a:gdLst/>
            <a:ahLst/>
            <a:cxnLst/>
            <a:rect l="l" t="t" r="r" b="b"/>
            <a:pathLst>
              <a:path w="2518018" h="2178379">
                <a:moveTo>
                  <a:pt x="0" y="0"/>
                </a:moveTo>
                <a:lnTo>
                  <a:pt x="2518018" y="0"/>
                </a:lnTo>
                <a:lnTo>
                  <a:pt x="2518018" y="2178379"/>
                </a:lnTo>
                <a:lnTo>
                  <a:pt x="0" y="217837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b="-44715"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8162611" y="7982518"/>
            <a:ext cx="2518018" cy="2178379"/>
          </a:xfrm>
          <a:custGeom>
            <a:avLst/>
            <a:gdLst/>
            <a:ahLst/>
            <a:cxnLst/>
            <a:rect l="l" t="t" r="r" b="b"/>
            <a:pathLst>
              <a:path w="2518018" h="2178379">
                <a:moveTo>
                  <a:pt x="0" y="0"/>
                </a:moveTo>
                <a:lnTo>
                  <a:pt x="2518018" y="0"/>
                </a:lnTo>
                <a:lnTo>
                  <a:pt x="2518018" y="2178379"/>
                </a:lnTo>
                <a:lnTo>
                  <a:pt x="0" y="217837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b="-44715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062719" y="3438525"/>
            <a:ext cx="2518018" cy="2178379"/>
          </a:xfrm>
          <a:custGeom>
            <a:avLst/>
            <a:gdLst/>
            <a:ahLst/>
            <a:cxnLst/>
            <a:rect l="l" t="t" r="r" b="b"/>
            <a:pathLst>
              <a:path w="2518018" h="2178379">
                <a:moveTo>
                  <a:pt x="0" y="0"/>
                </a:moveTo>
                <a:lnTo>
                  <a:pt x="2518018" y="0"/>
                </a:lnTo>
                <a:lnTo>
                  <a:pt x="2518018" y="2178379"/>
                </a:lnTo>
                <a:lnTo>
                  <a:pt x="0" y="21783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b="-44715"/>
            </a:stretch>
          </a:blipFill>
        </p:spPr>
      </p:sp>
      <p:sp>
        <p:nvSpPr>
          <p:cNvPr id="21" name="AutoShape 21"/>
          <p:cNvSpPr/>
          <p:nvPr/>
        </p:nvSpPr>
        <p:spPr>
          <a:xfrm flipH="1" flipV="1">
            <a:off x="6521512" y="5544325"/>
            <a:ext cx="0" cy="619924"/>
          </a:xfrm>
          <a:prstGeom prst="line">
            <a:avLst/>
          </a:prstGeom>
          <a:ln w="19050" cap="flat">
            <a:solidFill>
              <a:srgbClr val="FF8D3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5262503" y="3438525"/>
            <a:ext cx="2518018" cy="2178379"/>
          </a:xfrm>
          <a:custGeom>
            <a:avLst/>
            <a:gdLst/>
            <a:ahLst/>
            <a:cxnLst/>
            <a:rect l="l" t="t" r="r" b="b"/>
            <a:pathLst>
              <a:path w="2518018" h="2178379">
                <a:moveTo>
                  <a:pt x="0" y="0"/>
                </a:moveTo>
                <a:lnTo>
                  <a:pt x="2518018" y="0"/>
                </a:lnTo>
                <a:lnTo>
                  <a:pt x="2518018" y="2178379"/>
                </a:lnTo>
                <a:lnTo>
                  <a:pt x="0" y="21783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b="-44715"/>
            </a:stretch>
          </a:blipFill>
        </p:spPr>
      </p:sp>
      <p:sp>
        <p:nvSpPr>
          <p:cNvPr id="23" name="AutoShape 23"/>
          <p:cNvSpPr/>
          <p:nvPr/>
        </p:nvSpPr>
        <p:spPr>
          <a:xfrm flipV="1">
            <a:off x="3621404" y="7425542"/>
            <a:ext cx="0" cy="556976"/>
          </a:xfrm>
          <a:prstGeom prst="line">
            <a:avLst/>
          </a:prstGeom>
          <a:ln w="19050" cap="flat">
            <a:solidFill>
              <a:srgbClr val="FF59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2991900" y="8716266"/>
            <a:ext cx="1259009" cy="1259009"/>
          </a:xfrm>
          <a:custGeom>
            <a:avLst/>
            <a:gdLst/>
            <a:ahLst/>
            <a:cxnLst/>
            <a:rect l="l" t="t" r="r" b="b"/>
            <a:pathLst>
              <a:path w="1259009" h="1259009">
                <a:moveTo>
                  <a:pt x="0" y="0"/>
                </a:moveTo>
                <a:lnTo>
                  <a:pt x="1259009" y="0"/>
                </a:lnTo>
                <a:lnTo>
                  <a:pt x="1259009" y="1259009"/>
                </a:lnTo>
                <a:lnTo>
                  <a:pt x="0" y="125900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229783" y="3825947"/>
            <a:ext cx="691023" cy="943084"/>
          </a:xfrm>
          <a:custGeom>
            <a:avLst/>
            <a:gdLst/>
            <a:ahLst/>
            <a:cxnLst/>
            <a:rect l="l" t="t" r="r" b="b"/>
            <a:pathLst>
              <a:path w="691023" h="943084">
                <a:moveTo>
                  <a:pt x="0" y="0"/>
                </a:moveTo>
                <a:lnTo>
                  <a:pt x="691023" y="0"/>
                </a:lnTo>
                <a:lnTo>
                  <a:pt x="691023" y="943084"/>
                </a:lnTo>
                <a:lnTo>
                  <a:pt x="0" y="94308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979982" y="3873141"/>
            <a:ext cx="788215" cy="723187"/>
          </a:xfrm>
          <a:custGeom>
            <a:avLst/>
            <a:gdLst/>
            <a:ahLst/>
            <a:cxnLst/>
            <a:rect l="l" t="t" r="r" b="b"/>
            <a:pathLst>
              <a:path w="788215" h="723187">
                <a:moveTo>
                  <a:pt x="0" y="0"/>
                </a:moveTo>
                <a:lnTo>
                  <a:pt x="788215" y="0"/>
                </a:lnTo>
                <a:lnTo>
                  <a:pt x="788215" y="723187"/>
                </a:lnTo>
                <a:lnTo>
                  <a:pt x="0" y="723187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827354" y="8820851"/>
            <a:ext cx="1121323" cy="1049838"/>
          </a:xfrm>
          <a:custGeom>
            <a:avLst/>
            <a:gdLst/>
            <a:ahLst/>
            <a:cxnLst/>
            <a:rect l="l" t="t" r="r" b="b"/>
            <a:pathLst>
              <a:path w="1121323" h="1049838">
                <a:moveTo>
                  <a:pt x="0" y="0"/>
                </a:moveTo>
                <a:lnTo>
                  <a:pt x="1121322" y="0"/>
                </a:lnTo>
                <a:lnTo>
                  <a:pt x="1121322" y="1049838"/>
                </a:lnTo>
                <a:lnTo>
                  <a:pt x="0" y="104983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28700" y="4062309"/>
            <a:ext cx="4427949" cy="44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2"/>
              </a:lnSpc>
              <a:spcBef>
                <a:spcPct val="0"/>
              </a:spcBef>
            </a:pPr>
            <a:r>
              <a:rPr lang="en-US" sz="2673" b="1">
                <a:solidFill>
                  <a:srgbClr val="323B6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Check Before Appointment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26134" y="4577278"/>
            <a:ext cx="3261843" cy="117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3"/>
              </a:lnSpc>
            </a:pPr>
            <a:r>
              <a:rPr lang="en-US" sz="1817">
                <a:solidFill>
                  <a:srgbClr val="323B60">
                    <a:alpha val="74902"/>
                  </a:srgbClr>
                </a:solidFill>
                <a:latin typeface="Arial Nova"/>
                <a:ea typeface="Arial Nova"/>
                <a:cs typeface="Arial Nova"/>
                <a:sym typeface="Arial Nova"/>
              </a:rPr>
              <a:t>Check yours oral symptoms whether you need any dental specialist consultancy or oral health tips.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05290" y="8102607"/>
            <a:ext cx="3057321" cy="44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2"/>
              </a:lnSpc>
              <a:spcBef>
                <a:spcPct val="0"/>
              </a:spcBef>
            </a:pPr>
            <a:r>
              <a:rPr lang="en-US" sz="2673" b="1">
                <a:solidFill>
                  <a:srgbClr val="323B6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My Oral Symptoms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87977" y="8617577"/>
            <a:ext cx="3174634" cy="117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3"/>
              </a:lnSpc>
            </a:pPr>
            <a:r>
              <a:rPr lang="en-US" sz="1817">
                <a:solidFill>
                  <a:srgbClr val="323B60">
                    <a:alpha val="74902"/>
                  </a:srgbClr>
                </a:solidFill>
                <a:latin typeface="Arial Nova"/>
                <a:ea typeface="Arial Nova"/>
                <a:cs typeface="Arial Nova"/>
                <a:sym typeface="Arial Nova"/>
              </a:rPr>
              <a:t>Provide your oral symptoms data, about your major or minor dental diseases that you are facing.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80521" y="4062309"/>
            <a:ext cx="3425331" cy="44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2"/>
              </a:lnSpc>
              <a:spcBef>
                <a:spcPct val="0"/>
              </a:spcBef>
            </a:pPr>
            <a:r>
              <a:rPr lang="en-US" sz="2673" b="1">
                <a:solidFill>
                  <a:srgbClr val="323B6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Analyzing Symptoms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80521" y="4577278"/>
            <a:ext cx="3282198" cy="117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3"/>
              </a:lnSpc>
            </a:pPr>
            <a:r>
              <a:rPr lang="en-US" sz="1817">
                <a:solidFill>
                  <a:srgbClr val="323B60">
                    <a:alpha val="74902"/>
                  </a:srgbClr>
                </a:solidFill>
                <a:latin typeface="Arial Nova"/>
                <a:ea typeface="Arial Nova"/>
                <a:cs typeface="Arial Nova"/>
                <a:sym typeface="Arial Nova"/>
              </a:rPr>
              <a:t>Required actions will be recommended based on the provided oral symptom category.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38629" y="8102607"/>
            <a:ext cx="4090815" cy="44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2"/>
              </a:lnSpc>
              <a:spcBef>
                <a:spcPct val="0"/>
              </a:spcBef>
            </a:pPr>
            <a:r>
              <a:rPr lang="en-US" sz="2673" b="1">
                <a:solidFill>
                  <a:srgbClr val="323B6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Recommended Feedback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062719" y="8617577"/>
            <a:ext cx="3548109" cy="117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3"/>
              </a:lnSpc>
            </a:pPr>
            <a:r>
              <a:rPr lang="en-US" sz="1817">
                <a:solidFill>
                  <a:srgbClr val="323B60">
                    <a:alpha val="74902"/>
                  </a:srgbClr>
                </a:solidFill>
                <a:latin typeface="Arial Nova"/>
                <a:ea typeface="Arial Nova"/>
                <a:cs typeface="Arial Nova"/>
                <a:sym typeface="Arial Nova"/>
              </a:rPr>
              <a:t>Recommended feedback will be generated based on low, mild, high risk factors about your oral health.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094348" y="6271541"/>
            <a:ext cx="1054112" cy="95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85"/>
              </a:lnSpc>
              <a:spcBef>
                <a:spcPct val="0"/>
              </a:spcBef>
            </a:pPr>
            <a:r>
              <a:rPr lang="en-US" sz="5560" b="1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994456" y="6271541"/>
            <a:ext cx="1054112" cy="95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85"/>
              </a:lnSpc>
              <a:spcBef>
                <a:spcPct val="0"/>
              </a:spcBef>
            </a:pPr>
            <a:r>
              <a:rPr lang="en-US" sz="5560" b="1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894564" y="6271541"/>
            <a:ext cx="1054112" cy="95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85"/>
              </a:lnSpc>
              <a:spcBef>
                <a:spcPct val="0"/>
              </a:spcBef>
            </a:pPr>
            <a:r>
              <a:rPr lang="en-US" sz="5560" b="1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794672" y="6271541"/>
            <a:ext cx="1054112" cy="95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85"/>
              </a:lnSpc>
              <a:spcBef>
                <a:spcPct val="0"/>
              </a:spcBef>
            </a:pPr>
            <a:r>
              <a:rPr lang="en-US" sz="5560" b="1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602</Words>
  <Application>Microsoft Office PowerPoint</Application>
  <PresentationFormat>Custom</PresentationFormat>
  <Paragraphs>126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Canva Sans Bold</vt:lpstr>
      <vt:lpstr>Arial Nova</vt:lpstr>
      <vt:lpstr>Arial Nova Bold</vt:lpstr>
      <vt:lpstr>DM Sans</vt:lpstr>
      <vt:lpstr>Inter Bold</vt:lpstr>
      <vt:lpstr>Arial</vt:lpstr>
      <vt:lpstr>DM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dentist</dc:title>
  <cp:lastModifiedBy>Abu Sadat Al Rafi</cp:lastModifiedBy>
  <cp:revision>3</cp:revision>
  <dcterms:created xsi:type="dcterms:W3CDTF">2006-08-16T00:00:00Z</dcterms:created>
  <dcterms:modified xsi:type="dcterms:W3CDTF">2025-10-28T09:30:14Z</dcterms:modified>
  <dc:identifier>DAGylP-4J74</dc:identifier>
</cp:coreProperties>
</file>